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30" r:id="rId3"/>
    <p:sldId id="284" r:id="rId4"/>
    <p:sldId id="331" r:id="rId5"/>
    <p:sldId id="333" r:id="rId6"/>
    <p:sldId id="332" r:id="rId7"/>
    <p:sldId id="343" r:id="rId8"/>
    <p:sldId id="300" r:id="rId9"/>
    <p:sldId id="288" r:id="rId10"/>
    <p:sldId id="297" r:id="rId11"/>
    <p:sldId id="263" r:id="rId12"/>
    <p:sldId id="335" r:id="rId13"/>
    <p:sldId id="272" r:id="rId14"/>
    <p:sldId id="273" r:id="rId15"/>
    <p:sldId id="289" r:id="rId16"/>
    <p:sldId id="302" r:id="rId17"/>
    <p:sldId id="336" r:id="rId18"/>
    <p:sldId id="337" r:id="rId19"/>
    <p:sldId id="338" r:id="rId20"/>
    <p:sldId id="339" r:id="rId21"/>
    <p:sldId id="340" r:id="rId22"/>
    <p:sldId id="341" r:id="rId23"/>
    <p:sldId id="326" r:id="rId24"/>
    <p:sldId id="313" r:id="rId25"/>
    <p:sldId id="314" r:id="rId26"/>
    <p:sldId id="316" r:id="rId27"/>
    <p:sldId id="315" r:id="rId28"/>
    <p:sldId id="317" r:id="rId29"/>
    <p:sldId id="344" r:id="rId30"/>
    <p:sldId id="327" r:id="rId31"/>
    <p:sldId id="324" r:id="rId32"/>
    <p:sldId id="323" r:id="rId33"/>
    <p:sldId id="325" r:id="rId34"/>
    <p:sldId id="345" r:id="rId35"/>
    <p:sldId id="328" r:id="rId36"/>
    <p:sldId id="32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F7A52-97DF-D59B-C2C3-D08478EF8EE7}" name="Dmitry Balabka" initials="DB" userId="004848396f504fc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4CB91-ACD2-4C32-8D84-A0576B658E2A}" v="31" dt="2025-01-05T23:16:41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hem Ghanem" userId="77fd5372-25d0-42e9-b6ad-951dfdfc5e4a" providerId="ADAL" clId="{C964CB91-ACD2-4C32-8D84-A0576B658E2A}"/>
    <pc:docChg chg="undo redo custSel addSld delSld modSld sldOrd">
      <pc:chgData name="Hashem Ghanem" userId="77fd5372-25d0-42e9-b6ad-951dfdfc5e4a" providerId="ADAL" clId="{C964CB91-ACD2-4C32-8D84-A0576B658E2A}" dt="2025-01-05T23:17:03.929" v="200" actId="404"/>
      <pc:docMkLst>
        <pc:docMk/>
      </pc:docMkLst>
      <pc:sldChg chg="modSp mod">
        <pc:chgData name="Hashem Ghanem" userId="77fd5372-25d0-42e9-b6ad-951dfdfc5e4a" providerId="ADAL" clId="{C964CB91-ACD2-4C32-8D84-A0576B658E2A}" dt="2025-01-05T21:29:32.205" v="125" actId="14734"/>
        <pc:sldMkLst>
          <pc:docMk/>
          <pc:sldMk cId="1580810519" sldId="272"/>
        </pc:sldMkLst>
        <pc:graphicFrameChg chg="modGraphic">
          <ac:chgData name="Hashem Ghanem" userId="77fd5372-25d0-42e9-b6ad-951dfdfc5e4a" providerId="ADAL" clId="{C964CB91-ACD2-4C32-8D84-A0576B658E2A}" dt="2025-01-05T21:29:32.205" v="125" actId="14734"/>
          <ac:graphicFrameMkLst>
            <pc:docMk/>
            <pc:sldMk cId="1580810519" sldId="272"/>
            <ac:graphicFrameMk id="5" creationId="{199246AA-C514-F59F-0BF0-3AA5B8BA0DB3}"/>
          </ac:graphicFrameMkLst>
        </pc:graphicFrameChg>
      </pc:sldChg>
      <pc:sldChg chg="modSp mod">
        <pc:chgData name="Hashem Ghanem" userId="77fd5372-25d0-42e9-b6ad-951dfdfc5e4a" providerId="ADAL" clId="{C964CB91-ACD2-4C32-8D84-A0576B658E2A}" dt="2025-01-05T21:47:53.124" v="130" actId="113"/>
        <pc:sldMkLst>
          <pc:docMk/>
          <pc:sldMk cId="249014729" sldId="289"/>
        </pc:sldMkLst>
        <pc:spChg chg="mod">
          <ac:chgData name="Hashem Ghanem" userId="77fd5372-25d0-42e9-b6ad-951dfdfc5e4a" providerId="ADAL" clId="{C964CB91-ACD2-4C32-8D84-A0576B658E2A}" dt="2025-01-05T21:47:53.124" v="130" actId="113"/>
          <ac:spMkLst>
            <pc:docMk/>
            <pc:sldMk cId="249014729" sldId="289"/>
            <ac:spMk id="20" creationId="{3DD99BC8-1305-7B2D-892A-48CEF9638E1C}"/>
          </ac:spMkLst>
        </pc:spChg>
      </pc:sldChg>
      <pc:sldChg chg="ord">
        <pc:chgData name="Hashem Ghanem" userId="77fd5372-25d0-42e9-b6ad-951dfdfc5e4a" providerId="ADAL" clId="{C964CB91-ACD2-4C32-8D84-A0576B658E2A}" dt="2025-01-05T22:31:45.114" v="155"/>
        <pc:sldMkLst>
          <pc:docMk/>
          <pc:sldMk cId="1884591340" sldId="313"/>
        </pc:sldMkLst>
      </pc:sldChg>
      <pc:sldChg chg="ord">
        <pc:chgData name="Hashem Ghanem" userId="77fd5372-25d0-42e9-b6ad-951dfdfc5e4a" providerId="ADAL" clId="{C964CB91-ACD2-4C32-8D84-A0576B658E2A}" dt="2025-01-05T22:30:17.505" v="153"/>
        <pc:sldMkLst>
          <pc:docMk/>
          <pc:sldMk cId="2695452072" sldId="314"/>
        </pc:sldMkLst>
      </pc:sldChg>
      <pc:sldChg chg="addSp delSp modSp mod ord">
        <pc:chgData name="Hashem Ghanem" userId="77fd5372-25d0-42e9-b6ad-951dfdfc5e4a" providerId="ADAL" clId="{C964CB91-ACD2-4C32-8D84-A0576B658E2A}" dt="2025-01-05T23:09:41.189" v="160" actId="1076"/>
        <pc:sldMkLst>
          <pc:docMk/>
          <pc:sldMk cId="7256534" sldId="324"/>
        </pc:sldMkLst>
        <pc:spChg chg="del">
          <ac:chgData name="Hashem Ghanem" userId="77fd5372-25d0-42e9-b6ad-951dfdfc5e4a" providerId="ADAL" clId="{C964CB91-ACD2-4C32-8D84-A0576B658E2A}" dt="2025-01-05T23:09:37.546" v="158" actId="478"/>
          <ac:spMkLst>
            <pc:docMk/>
            <pc:sldMk cId="7256534" sldId="324"/>
            <ac:spMk id="2" creationId="{338C0065-06B1-F1ED-8A0C-92F848722EC8}"/>
          </ac:spMkLst>
        </pc:spChg>
        <pc:spChg chg="add del mod">
          <ac:chgData name="Hashem Ghanem" userId="77fd5372-25d0-42e9-b6ad-951dfdfc5e4a" providerId="ADAL" clId="{C964CB91-ACD2-4C32-8D84-A0576B658E2A}" dt="2025-01-05T23:09:39.256" v="159" actId="478"/>
          <ac:spMkLst>
            <pc:docMk/>
            <pc:sldMk cId="7256534" sldId="324"/>
            <ac:spMk id="6" creationId="{BD21BEB5-8899-5EAC-9F0A-D35A164ED139}"/>
          </ac:spMkLst>
        </pc:spChg>
        <pc:picChg chg="mod">
          <ac:chgData name="Hashem Ghanem" userId="77fd5372-25d0-42e9-b6ad-951dfdfc5e4a" providerId="ADAL" clId="{C964CB91-ACD2-4C32-8D84-A0576B658E2A}" dt="2025-01-05T23:09:41.189" v="160" actId="1076"/>
          <ac:picMkLst>
            <pc:docMk/>
            <pc:sldMk cId="7256534" sldId="324"/>
            <ac:picMk id="8" creationId="{003B8FF9-F264-DB85-6A4B-4FB6CA51E076}"/>
          </ac:picMkLst>
        </pc:picChg>
      </pc:sldChg>
      <pc:sldChg chg="addSp delSp modSp mod">
        <pc:chgData name="Hashem Ghanem" userId="77fd5372-25d0-42e9-b6ad-951dfdfc5e4a" providerId="ADAL" clId="{C964CB91-ACD2-4C32-8D84-A0576B658E2A}" dt="2025-01-05T23:17:03.929" v="200" actId="404"/>
        <pc:sldMkLst>
          <pc:docMk/>
          <pc:sldMk cId="3216901678" sldId="325"/>
        </pc:sldMkLst>
        <pc:spChg chg="mod">
          <ac:chgData name="Hashem Ghanem" userId="77fd5372-25d0-42e9-b6ad-951dfdfc5e4a" providerId="ADAL" clId="{C964CB91-ACD2-4C32-8D84-A0576B658E2A}" dt="2025-01-05T23:14:24.239" v="164" actId="1076"/>
          <ac:spMkLst>
            <pc:docMk/>
            <pc:sldMk cId="3216901678" sldId="325"/>
            <ac:spMk id="2" creationId="{DF49C22D-9AFA-DACE-41ED-E153E3D1D59B}"/>
          </ac:spMkLst>
        </pc:spChg>
        <pc:spChg chg="mod">
          <ac:chgData name="Hashem Ghanem" userId="77fd5372-25d0-42e9-b6ad-951dfdfc5e4a" providerId="ADAL" clId="{C964CB91-ACD2-4C32-8D84-A0576B658E2A}" dt="2025-01-05T23:16:38.529" v="194" actId="1076"/>
          <ac:spMkLst>
            <pc:docMk/>
            <pc:sldMk cId="3216901678" sldId="325"/>
            <ac:spMk id="3" creationId="{BD253F63-A825-6F08-0C94-249C2A19D290}"/>
          </ac:spMkLst>
        </pc:spChg>
        <pc:spChg chg="del">
          <ac:chgData name="Hashem Ghanem" userId="77fd5372-25d0-42e9-b6ad-951dfdfc5e4a" providerId="ADAL" clId="{C964CB91-ACD2-4C32-8D84-A0576B658E2A}" dt="2025-01-05T23:16:13.997" v="188" actId="478"/>
          <ac:spMkLst>
            <pc:docMk/>
            <pc:sldMk cId="3216901678" sldId="325"/>
            <ac:spMk id="5" creationId="{E0D42B37-A24F-4084-F196-4ED52D3AC6C6}"/>
          </ac:spMkLst>
        </pc:spChg>
        <pc:spChg chg="del">
          <ac:chgData name="Hashem Ghanem" userId="77fd5372-25d0-42e9-b6ad-951dfdfc5e4a" providerId="ADAL" clId="{C964CB91-ACD2-4C32-8D84-A0576B658E2A}" dt="2025-01-05T23:16:18.122" v="189" actId="478"/>
          <ac:spMkLst>
            <pc:docMk/>
            <pc:sldMk cId="3216901678" sldId="325"/>
            <ac:spMk id="6" creationId="{12B5D4B0-1C4E-0FDF-0BD0-519975427DBD}"/>
          </ac:spMkLst>
        </pc:spChg>
        <pc:spChg chg="add mod">
          <ac:chgData name="Hashem Ghanem" userId="77fd5372-25d0-42e9-b6ad-951dfdfc5e4a" providerId="ADAL" clId="{C964CB91-ACD2-4C32-8D84-A0576B658E2A}" dt="2025-01-05T23:17:03.929" v="200" actId="404"/>
          <ac:spMkLst>
            <pc:docMk/>
            <pc:sldMk cId="3216901678" sldId="325"/>
            <ac:spMk id="10" creationId="{CC40E506-6E6B-06E5-41F5-17BA403BE9A4}"/>
          </ac:spMkLst>
        </pc:spChg>
        <pc:picChg chg="del">
          <ac:chgData name="Hashem Ghanem" userId="77fd5372-25d0-42e9-b6ad-951dfdfc5e4a" providerId="ADAL" clId="{C964CB91-ACD2-4C32-8D84-A0576B658E2A}" dt="2025-01-05T23:16:10.812" v="187" actId="478"/>
          <ac:picMkLst>
            <pc:docMk/>
            <pc:sldMk cId="3216901678" sldId="325"/>
            <ac:picMk id="7" creationId="{D9E75F98-74F1-C321-B2A3-BA39C1D3194D}"/>
          </ac:picMkLst>
        </pc:picChg>
        <pc:picChg chg="add mod">
          <ac:chgData name="Hashem Ghanem" userId="77fd5372-25d0-42e9-b6ad-951dfdfc5e4a" providerId="ADAL" clId="{C964CB91-ACD2-4C32-8D84-A0576B658E2A}" dt="2025-01-05T23:16:41.672" v="195" actId="1076"/>
          <ac:picMkLst>
            <pc:docMk/>
            <pc:sldMk cId="3216901678" sldId="325"/>
            <ac:picMk id="8" creationId="{119EEE97-E94E-4C19-9D2A-579BEC1CDDCF}"/>
          </ac:picMkLst>
        </pc:picChg>
        <pc:picChg chg="add del">
          <ac:chgData name="Hashem Ghanem" userId="77fd5372-25d0-42e9-b6ad-951dfdfc5e4a" providerId="ADAL" clId="{C964CB91-ACD2-4C32-8D84-A0576B658E2A}" dt="2025-01-05T23:14:02.481" v="162" actId="21"/>
          <ac:picMkLst>
            <pc:docMk/>
            <pc:sldMk cId="3216901678" sldId="325"/>
            <ac:picMk id="2050" creationId="{119EEE97-E94E-4C19-9D2A-579BEC1CDDCF}"/>
          </ac:picMkLst>
        </pc:picChg>
      </pc:sldChg>
      <pc:sldChg chg="ord">
        <pc:chgData name="Hashem Ghanem" userId="77fd5372-25d0-42e9-b6ad-951dfdfc5e4a" providerId="ADAL" clId="{C964CB91-ACD2-4C32-8D84-A0576B658E2A}" dt="2025-01-05T20:28:11.267" v="1"/>
        <pc:sldMkLst>
          <pc:docMk/>
          <pc:sldMk cId="2701007521" sldId="333"/>
        </pc:sldMkLst>
      </pc:sldChg>
      <pc:sldChg chg="del">
        <pc:chgData name="Hashem Ghanem" userId="77fd5372-25d0-42e9-b6ad-951dfdfc5e4a" providerId="ADAL" clId="{C964CB91-ACD2-4C32-8D84-A0576B658E2A}" dt="2025-01-05T20:55:00.189" v="119" actId="47"/>
        <pc:sldMkLst>
          <pc:docMk/>
          <pc:sldMk cId="450653521" sldId="334"/>
        </pc:sldMkLst>
      </pc:sldChg>
      <pc:sldChg chg="modSp mod">
        <pc:chgData name="Hashem Ghanem" userId="77fd5372-25d0-42e9-b6ad-951dfdfc5e4a" providerId="ADAL" clId="{C964CB91-ACD2-4C32-8D84-A0576B658E2A}" dt="2025-01-05T21:17:54.776" v="123" actId="113"/>
        <pc:sldMkLst>
          <pc:docMk/>
          <pc:sldMk cId="2744690142" sldId="335"/>
        </pc:sldMkLst>
        <pc:spChg chg="mod">
          <ac:chgData name="Hashem Ghanem" userId="77fd5372-25d0-42e9-b6ad-951dfdfc5e4a" providerId="ADAL" clId="{C964CB91-ACD2-4C32-8D84-A0576B658E2A}" dt="2025-01-05T21:17:54.776" v="123" actId="113"/>
          <ac:spMkLst>
            <pc:docMk/>
            <pc:sldMk cId="2744690142" sldId="335"/>
            <ac:spMk id="4" creationId="{D6C1DD59-03C3-AE55-1979-FD61E2B6C8CF}"/>
          </ac:spMkLst>
        </pc:spChg>
      </pc:sldChg>
      <pc:sldChg chg="modSp mod">
        <pc:chgData name="Hashem Ghanem" userId="77fd5372-25d0-42e9-b6ad-951dfdfc5e4a" providerId="ADAL" clId="{C964CB91-ACD2-4C32-8D84-A0576B658E2A}" dt="2025-01-05T21:53:42.766" v="133" actId="20577"/>
        <pc:sldMkLst>
          <pc:docMk/>
          <pc:sldMk cId="457031979" sldId="336"/>
        </pc:sldMkLst>
        <pc:spChg chg="mod">
          <ac:chgData name="Hashem Ghanem" userId="77fd5372-25d0-42e9-b6ad-951dfdfc5e4a" providerId="ADAL" clId="{C964CB91-ACD2-4C32-8D84-A0576B658E2A}" dt="2025-01-05T21:53:42.766" v="133" actId="20577"/>
          <ac:spMkLst>
            <pc:docMk/>
            <pc:sldMk cId="457031979" sldId="336"/>
            <ac:spMk id="5" creationId="{9B23D310-4864-5A40-A55C-11ED28957995}"/>
          </ac:spMkLst>
        </pc:spChg>
      </pc:sldChg>
      <pc:sldChg chg="modSp mod">
        <pc:chgData name="Hashem Ghanem" userId="77fd5372-25d0-42e9-b6ad-951dfdfc5e4a" providerId="ADAL" clId="{C964CB91-ACD2-4C32-8D84-A0576B658E2A}" dt="2025-01-05T22:03:59.074" v="134" actId="20577"/>
        <pc:sldMkLst>
          <pc:docMk/>
          <pc:sldMk cId="2975416575" sldId="340"/>
        </pc:sldMkLst>
        <pc:spChg chg="mod">
          <ac:chgData name="Hashem Ghanem" userId="77fd5372-25d0-42e9-b6ad-951dfdfc5e4a" providerId="ADAL" clId="{C964CB91-ACD2-4C32-8D84-A0576B658E2A}" dt="2025-01-05T22:03:59.074" v="134" actId="20577"/>
          <ac:spMkLst>
            <pc:docMk/>
            <pc:sldMk cId="2975416575" sldId="340"/>
            <ac:spMk id="3" creationId="{5C8DF91B-7E29-30EB-94FB-6F491EE4F2DD}"/>
          </ac:spMkLst>
        </pc:spChg>
      </pc:sldChg>
      <pc:sldChg chg="addSp modSp add del mod">
        <pc:chgData name="Hashem Ghanem" userId="77fd5372-25d0-42e9-b6ad-951dfdfc5e4a" providerId="ADAL" clId="{C964CB91-ACD2-4C32-8D84-A0576B658E2A}" dt="2025-01-05T20:39:43.790" v="8" actId="47"/>
        <pc:sldMkLst>
          <pc:docMk/>
          <pc:sldMk cId="1951686741" sldId="342"/>
        </pc:sldMkLst>
        <pc:spChg chg="mod">
          <ac:chgData name="Hashem Ghanem" userId="77fd5372-25d0-42e9-b6ad-951dfdfc5e4a" providerId="ADAL" clId="{C964CB91-ACD2-4C32-8D84-A0576B658E2A}" dt="2025-01-05T20:39:17.300" v="4" actId="20577"/>
          <ac:spMkLst>
            <pc:docMk/>
            <pc:sldMk cId="1951686741" sldId="342"/>
            <ac:spMk id="3" creationId="{B123412E-2AB4-E5A1-749A-7F62E7B7A4C4}"/>
          </ac:spMkLst>
        </pc:spChg>
        <pc:spChg chg="add">
          <ac:chgData name="Hashem Ghanem" userId="77fd5372-25d0-42e9-b6ad-951dfdfc5e4a" providerId="ADAL" clId="{C964CB91-ACD2-4C32-8D84-A0576B658E2A}" dt="2025-01-05T20:39:12.354" v="3"/>
          <ac:spMkLst>
            <pc:docMk/>
            <pc:sldMk cId="1951686741" sldId="342"/>
            <ac:spMk id="5" creationId="{2DFA4E16-B779-E317-6D40-F2F3BCDD954B}"/>
          </ac:spMkLst>
        </pc:spChg>
        <pc:spChg chg="add">
          <ac:chgData name="Hashem Ghanem" userId="77fd5372-25d0-42e9-b6ad-951dfdfc5e4a" providerId="ADAL" clId="{C964CB91-ACD2-4C32-8D84-A0576B658E2A}" dt="2025-01-05T20:39:17.976" v="5"/>
          <ac:spMkLst>
            <pc:docMk/>
            <pc:sldMk cId="1951686741" sldId="342"/>
            <ac:spMk id="6" creationId="{CB971EBC-DF88-FCCD-E74B-29DE4A2A0256}"/>
          </ac:spMkLst>
        </pc:spChg>
        <pc:spChg chg="add">
          <ac:chgData name="Hashem Ghanem" userId="77fd5372-25d0-42e9-b6ad-951dfdfc5e4a" providerId="ADAL" clId="{C964CB91-ACD2-4C32-8D84-A0576B658E2A}" dt="2025-01-05T20:39:26.350" v="6"/>
          <ac:spMkLst>
            <pc:docMk/>
            <pc:sldMk cId="1951686741" sldId="342"/>
            <ac:spMk id="7" creationId="{382C28D0-93F4-E04D-2FF3-F65C32D4B623}"/>
          </ac:spMkLst>
        </pc:spChg>
      </pc:sldChg>
      <pc:sldChg chg="modSp add mod">
        <pc:chgData name="Hashem Ghanem" userId="77fd5372-25d0-42e9-b6ad-951dfdfc5e4a" providerId="ADAL" clId="{C964CB91-ACD2-4C32-8D84-A0576B658E2A}" dt="2025-01-05T20:48:11.157" v="118" actId="1076"/>
        <pc:sldMkLst>
          <pc:docMk/>
          <pc:sldMk cId="2475965957" sldId="343"/>
        </pc:sldMkLst>
        <pc:spChg chg="mod">
          <ac:chgData name="Hashem Ghanem" userId="77fd5372-25d0-42e9-b6ad-951dfdfc5e4a" providerId="ADAL" clId="{C964CB91-ACD2-4C32-8D84-A0576B658E2A}" dt="2025-01-05T20:48:11.157" v="118" actId="1076"/>
          <ac:spMkLst>
            <pc:docMk/>
            <pc:sldMk cId="2475965957" sldId="343"/>
            <ac:spMk id="3" creationId="{3420C4B2-7299-5478-1B01-9ABE553B7F15}"/>
          </ac:spMkLst>
        </pc:spChg>
        <pc:picChg chg="mod ord">
          <ac:chgData name="Hashem Ghanem" userId="77fd5372-25d0-42e9-b6ad-951dfdfc5e4a" providerId="ADAL" clId="{C964CB91-ACD2-4C32-8D84-A0576B658E2A}" dt="2025-01-05T20:47:54.592" v="116" actId="1036"/>
          <ac:picMkLst>
            <pc:docMk/>
            <pc:sldMk cId="2475965957" sldId="343"/>
            <ac:picMk id="8" creationId="{15EAA1DA-1CB1-AE24-F961-5F215EDE6CF6}"/>
          </ac:picMkLst>
        </pc:picChg>
      </pc:sldChg>
      <pc:sldChg chg="modSp add mod ord">
        <pc:chgData name="Hashem Ghanem" userId="77fd5372-25d0-42e9-b6ad-951dfdfc5e4a" providerId="ADAL" clId="{C964CB91-ACD2-4C32-8D84-A0576B658E2A}" dt="2025-01-05T22:22:43.500" v="149"/>
        <pc:sldMkLst>
          <pc:docMk/>
          <pc:sldMk cId="3193154955" sldId="344"/>
        </pc:sldMkLst>
        <pc:spChg chg="mod">
          <ac:chgData name="Hashem Ghanem" userId="77fd5372-25d0-42e9-b6ad-951dfdfc5e4a" providerId="ADAL" clId="{C964CB91-ACD2-4C32-8D84-A0576B658E2A}" dt="2025-01-05T22:08:09.359" v="147" actId="20577"/>
          <ac:spMkLst>
            <pc:docMk/>
            <pc:sldMk cId="3193154955" sldId="344"/>
            <ac:spMk id="3" creationId="{39DA0A6F-BC0C-BF5B-9EBD-0BFD608AAAB1}"/>
          </ac:spMkLst>
        </pc:spChg>
        <pc:spChg chg="mod">
          <ac:chgData name="Hashem Ghanem" userId="77fd5372-25d0-42e9-b6ad-951dfdfc5e4a" providerId="ADAL" clId="{C964CB91-ACD2-4C32-8D84-A0576B658E2A}" dt="2025-01-05T22:07:42.204" v="143" actId="122"/>
          <ac:spMkLst>
            <pc:docMk/>
            <pc:sldMk cId="3193154955" sldId="344"/>
            <ac:spMk id="9" creationId="{6A1248F3-580F-228E-052E-8110D2B81DE1}"/>
          </ac:spMkLst>
        </pc:spChg>
      </pc:sldChg>
      <pc:sldChg chg="delSp add">
        <pc:chgData name="Hashem Ghanem" userId="77fd5372-25d0-42e9-b6ad-951dfdfc5e4a" providerId="ADAL" clId="{C964CB91-ACD2-4C32-8D84-A0576B658E2A}" dt="2025-01-05T23:16:07.782" v="186" actId="478"/>
        <pc:sldMkLst>
          <pc:docMk/>
          <pc:sldMk cId="3214965839" sldId="345"/>
        </pc:sldMkLst>
        <pc:picChg chg="del">
          <ac:chgData name="Hashem Ghanem" userId="77fd5372-25d0-42e9-b6ad-951dfdfc5e4a" providerId="ADAL" clId="{C964CB91-ACD2-4C32-8D84-A0576B658E2A}" dt="2025-01-05T23:16:07.782" v="186" actId="478"/>
          <ac:picMkLst>
            <pc:docMk/>
            <pc:sldMk cId="3214965839" sldId="345"/>
            <ac:picMk id="8" creationId="{E9A2F3CD-CA1E-114D-E772-81730C2E7C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41E8F-EA42-44C2-8D9F-3524E03AD796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4FD27-2DEA-4816-8BEA-24CEF69763D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8895-050D-9AB8-2872-DEA903AC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EF5FA-7071-4944-EA5F-570836379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25803-98FE-08ED-C39C-C16851D0F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E5C9-E4B1-0335-5B9F-B56B3EBFE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1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E9C4-A072-2782-646A-D3C27803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0A9F5-3087-7660-BF14-7A54C7EAA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7C0A5-D2A7-83A9-AC5C-F7C2A5C2B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A579-8BA3-5346-AEB3-B9ACF1A8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9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C78E-F22A-0096-896F-4DFB73EA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54E9AC8-1BEB-4861-4582-CF8226739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21E11A-68AE-C2E8-D293-A72B267DC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77099D-EDAF-2378-9B42-64861B863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0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8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5D86-ABB2-961C-DA73-587424A2C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704D3-CB7D-AD3D-173F-9BA07D0AC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CA240-AF0F-D91B-F77A-0364B6B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DE17-AE41-49A3-8166-654C4D4A0AD2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1130-E940-AA8D-2960-C8E9D7C8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84E2-EF68-347A-CD76-D92648E1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7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3EFC-271B-F77E-E1AB-E3347013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174D2-208D-F3EB-D3B0-A6668D0D8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9E3F-539D-BA79-E8D3-0185CB7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3D4A-3011-46A6-8D32-E0DE68708F07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5759-B9E1-5794-8468-DC58960A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B783-1A2A-1EEB-9DFE-BA86289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44D0D-F598-B7EF-D01F-2D37BBB58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CBDDE-350B-D90A-4418-27B2CBD40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BAE44-10B8-D3ED-96E0-7199FD1E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6F64-291E-4F33-94CD-4A6E046A4ED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C08B7-0B5B-F3AC-5311-B50CC6B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6A326-C284-C307-6E2A-7B6CCF21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DD0F-17D4-8478-9B3A-F78AA7AF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8FBA0-B4A2-29D5-44A0-7F88079A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2A3C-ED9F-0E4E-1FFA-6D5B7087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82CF-70BC-4CB3-8A2E-EC4F11B7278E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CDC53-FEB6-DEC9-3C01-F4115D5A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86B1-6817-E6E6-8B90-C42C6D1B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54F0-21C9-C09F-1BD9-AA2EEDE2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63B54-DAF6-9920-D8FE-16BD2477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E5D11-4207-C5A8-BF72-2EFDAAC4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3A38-9EB9-41A3-9EF1-3A76F6537AC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E8C60-B12B-A402-F5FE-0E40866B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A938-07D2-9BB6-3CE5-5C891A9E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C967-58E2-4E34-B3DC-5D1231C2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E727-DF2F-3CA6-82B9-A10BC6005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0DD1A-8073-2EBB-6928-EBD33C915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3526-D461-DDDC-A64B-3105A91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1DAB-D67C-48EC-8E6E-C81AF0B338C4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3802F-BD39-7FFF-0F26-34D7BE3B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A781-32A7-11A7-D1A9-7DE3077F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7824-21DE-650F-E269-951C4F3D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F81CB-75F8-086D-25B4-CE2F2E2FC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162E7-7827-FE4A-D43D-C7F7F3C3F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D2E40-D539-292D-3D3B-1B5724DD6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1FD5-AAB4-CD8E-1AB2-8961E3252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5F3E6-6E10-31FE-F71B-F15560D5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392-3D35-471B-935E-2E450F83AFE6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36219-A7A8-9909-811C-89734B6E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53CF5-B76A-8AD5-BA22-42E52A82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3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9A2-DF16-AA33-7C8C-5BFBCF75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6BB6-236C-4AAF-3586-EFFF6CE7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F40B-0941-4A72-A429-3920443F8A10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1821A-42BA-097C-2EEF-F1A40652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0A64E-B2FB-194A-2AA2-37E344A5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43B55-419B-39C8-1A31-3E97470E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7203-B2A5-4F8D-B5A5-3AA88B6725DE}" type="datetime1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6962B-D761-1A16-9BCC-43B53969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90B43-B2F2-49BE-89DF-70B5F00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2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C3E7-0169-6B11-1703-F5B76897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8DD5-D104-DA87-58AD-9400592B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24592-D949-59A0-D980-E9C1F4550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42DB-7BB3-877B-B85B-F6C0EDC2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C635-C840-422B-9525-F6E8D446B59E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9ACB8-6FE0-6DEB-40E8-665DE643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FB6B2-65B0-3705-F549-BF085043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9DB-4482-E1F7-09F4-BAB95407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BFCCE-225E-9DC0-55FF-6D5EA87C1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E6E7-AE76-AB50-D7EF-682FF008E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0626A-9E27-65D0-D2BC-DE055D8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712A-488A-4A7E-95BB-2C0504F70578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9BABE-C36D-FCA9-62BE-C6C75912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2475-2B2A-9F7F-CF3B-17657085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C8C5E-BB7B-57A0-FD24-E5D32E4E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05C38-DDDA-C973-0DA0-E06BB902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D56A-DD7C-627A-975B-F281AD163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552B5-C7D9-4A06-9995-47BEDBD6AA61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97B45-5852-1FD8-6CA8-3FFC57C5C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3C7D9-1F19-8A7B-4C4E-AA6175A5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50C2E-0F20-4701-8665-A7A3FB4F5C0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7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research.google/2020/02/exploring-transfer-learning-with-t5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geneyan/open-llms" TargetMode="External"/><Relationship Id="rId2" Type="http://schemas.openxmlformats.org/officeDocument/2006/relationships/hyperlink" Target="https://ai.google.dev/gemma/term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accelerate/index" TargetMode="External"/><Relationship Id="rId13" Type="http://schemas.openxmlformats.org/officeDocument/2006/relationships/hyperlink" Target="https://t5x.readthedocs.io/en/latest/" TargetMode="External"/><Relationship Id="rId3" Type="http://schemas.openxmlformats.org/officeDocument/2006/relationships/hyperlink" Target="https://github.com/microsoft/DeepSpeed" TargetMode="External"/><Relationship Id="rId7" Type="http://schemas.openxmlformats.org/officeDocument/2006/relationships/hyperlink" Target="https://github.com/huggingface/accelerate" TargetMode="External"/><Relationship Id="rId12" Type="http://schemas.openxmlformats.org/officeDocument/2006/relationships/hyperlink" Target="https://github.com/google-research/t5x" TargetMode="External"/><Relationship Id="rId2" Type="http://schemas.openxmlformats.org/officeDocument/2006/relationships/hyperlink" Target="https://www.deepspeed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peft/index" TargetMode="External"/><Relationship Id="rId11" Type="http://schemas.openxmlformats.org/officeDocument/2006/relationships/hyperlink" Target="https://arxiv.org/abs/2203.17189" TargetMode="External"/><Relationship Id="rId5" Type="http://schemas.openxmlformats.org/officeDocument/2006/relationships/hyperlink" Target="https://github.com/huggingface/peft" TargetMode="External"/><Relationship Id="rId10" Type="http://schemas.openxmlformats.org/officeDocument/2006/relationships/hyperlink" Target="https://github.com/NVIDIA/NeMo" TargetMode="External"/><Relationship Id="rId4" Type="http://schemas.openxmlformats.org/officeDocument/2006/relationships/hyperlink" Target="https://huggingface.co/blog/peft" TargetMode="External"/><Relationship Id="rId9" Type="http://schemas.openxmlformats.org/officeDocument/2006/relationships/hyperlink" Target="https://docs.nvidia.com/deeplearning/nemo/user-guide/docs/en/main/" TargetMode="External"/><Relationship Id="rId14" Type="http://schemas.openxmlformats.org/officeDocument/2006/relationships/hyperlink" Target="https://github.com/google/paxml/tree/main/paxml/doc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bedrock/latest/userguide/models-featur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hairy2011.medium.com/tpu-vs-gpu-vs-cerebras-vs-graphcore-a-fair-comparison-between-ml-hardware-3f5a19d89e3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peft/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hatGP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fine-tuning/when-to-use-fine-tuning" TargetMode="External"/><Relationship Id="rId2" Type="http://schemas.openxmlformats.org/officeDocument/2006/relationships/hyperlink" Target="https://learn.microsoft.com/en-us/azure/ai-services/openai/concepts/fine-tuning-consider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ne-tuning_(deep_learn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throwiki.at/Neuronales_Netz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documents-paper-files-148079/" TargetMode="External"/><Relationship Id="rId3" Type="http://schemas.openxmlformats.org/officeDocument/2006/relationships/hyperlink" Target="https://huggingface.co/datasets/c4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storage-png/download/53843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pile.eleuther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DA8CF-125E-E8EF-24CD-8A58B9074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r>
              <a:rPr lang="en-US" sz="4400" dirty="0"/>
              <a:t>Fine-tuning de Large Language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035BE-3E75-B55F-8910-654390C2A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32" b="30488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A27EAED-DE58-75F9-E644-C35029A7C8A7}"/>
              </a:ext>
            </a:extLst>
          </p:cNvPr>
          <p:cNvSpPr txBox="1"/>
          <p:nvPr/>
        </p:nvSpPr>
        <p:spPr>
          <a:xfrm>
            <a:off x="678426" y="5908789"/>
            <a:ext cx="9989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Les diapos </a:t>
            </a:r>
            <a:r>
              <a:rPr lang="fr-FR" dirty="0"/>
              <a:t>sont une version modifiée de :</a:t>
            </a:r>
          </a:p>
          <a:p>
            <a:r>
              <a:rPr lang="fr-FR" dirty="0"/>
              <a:t>https://www.slideshare.net/slideshow/finetuning-large-language-models-by-dmitry-balabka/266993288</a:t>
            </a:r>
          </a:p>
        </p:txBody>
      </p:sp>
    </p:spTree>
    <p:extLst>
      <p:ext uri="{BB962C8B-B14F-4D97-AF65-F5344CB8AC3E}">
        <p14:creationId xmlns:p14="http://schemas.microsoft.com/office/powerpoint/2010/main" val="235827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71E92-4F2E-2102-9F8B-112C648D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A79175-610D-31ED-CFA4-70921217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5D049A33-F2B0-999A-635C-244ABBE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3" y="481781"/>
            <a:ext cx="10725508" cy="5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9F1B21-8A5A-F660-CC3F-0F7515DF9ED2}"/>
              </a:ext>
            </a:extLst>
          </p:cNvPr>
          <p:cNvSpPr txBox="1"/>
          <p:nvPr/>
        </p:nvSpPr>
        <p:spPr>
          <a:xfrm>
            <a:off x="966536" y="6224803"/>
            <a:ext cx="7452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Source: </a:t>
            </a:r>
            <a:r>
              <a:rPr lang="en-US" sz="1100">
                <a:hlinkClick r:id="rId2"/>
              </a:rPr>
              <a:t>https://blog.research.google/2020/02/exploring-transfer-learning-with-t5.html</a:t>
            </a:r>
            <a:r>
              <a:rPr lang="en-US" sz="110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BBAB67-ACCF-8D81-F912-0952B42AA1FE}"/>
              </a:ext>
            </a:extLst>
          </p:cNvPr>
          <p:cNvGrpSpPr/>
          <p:nvPr/>
        </p:nvGrpSpPr>
        <p:grpSpPr>
          <a:xfrm>
            <a:off x="838200" y="1975266"/>
            <a:ext cx="10515598" cy="3589193"/>
            <a:chOff x="838200" y="1975266"/>
            <a:chExt cx="10515598" cy="35891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938B0D-E851-3721-86C9-498BC5D0D44A}"/>
                </a:ext>
              </a:extLst>
            </p:cNvPr>
            <p:cNvGrpSpPr/>
            <p:nvPr/>
          </p:nvGrpSpPr>
          <p:grpSpPr>
            <a:xfrm>
              <a:off x="838200" y="1975266"/>
              <a:ext cx="10048887" cy="3589193"/>
              <a:chOff x="129395" y="1804843"/>
              <a:chExt cx="10048887" cy="3589193"/>
            </a:xfrm>
          </p:grpSpPr>
          <p:pic>
            <p:nvPicPr>
              <p:cNvPr id="3" name="Picture 2" descr="Google AI Blog: Exploring Transfer Learning with T5: the Text-To-Text  Transfer Transformer">
                <a:extLst>
                  <a:ext uri="{FF2B5EF4-FFF2-40B4-BE49-F238E27FC236}">
                    <a16:creationId xmlns:a16="http://schemas.microsoft.com/office/drawing/2014/main" id="{2F454CFE-01B1-43A1-1FC0-E1F9DC64A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23" y="1804843"/>
                <a:ext cx="8781459" cy="3589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C923F72A-4339-9C9E-C988-BA28357EE848}"/>
                  </a:ext>
                </a:extLst>
              </p:cNvPr>
              <p:cNvSpPr/>
              <p:nvPr/>
            </p:nvSpPr>
            <p:spPr>
              <a:xfrm>
                <a:off x="129396" y="1906438"/>
                <a:ext cx="1682151" cy="1820173"/>
              </a:xfrm>
              <a:prstGeom prst="rightArrow">
                <a:avLst>
                  <a:gd name="adj1" fmla="val 69905"/>
                  <a:gd name="adj2" fmla="val 50000"/>
                </a:avLst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/>
                  <a:t>Terabytes</a:t>
                </a:r>
                <a:r>
                  <a:rPr lang="en-US" sz="1400"/>
                  <a:t> of input data</a:t>
                </a:r>
              </a:p>
            </p:txBody>
          </p:sp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ABB6EC0-7729-0FB4-9DB1-A360412CB07C}"/>
                  </a:ext>
                </a:extLst>
              </p:cNvPr>
              <p:cNvSpPr/>
              <p:nvPr/>
            </p:nvSpPr>
            <p:spPr>
              <a:xfrm>
                <a:off x="129395" y="4562672"/>
                <a:ext cx="1682152" cy="813127"/>
              </a:xfrm>
              <a:prstGeom prst="rightArrow">
                <a:avLst>
                  <a:gd name="adj1" fmla="val 56135"/>
                  <a:gd name="adj2" fmla="val 105098"/>
                </a:avLst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/>
                  <a:t>Thousands</a:t>
                </a:r>
                <a:r>
                  <a:rPr lang="en-US" sz="1400"/>
                  <a:t> of examples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41202-A846-E91E-A5E9-F1DD078C486E}"/>
                  </a:ext>
                </a:extLst>
              </p:cNvPr>
              <p:cNvSpPr txBox="1"/>
              <p:nvPr/>
            </p:nvSpPr>
            <p:spPr>
              <a:xfrm>
                <a:off x="7837715" y="3787322"/>
                <a:ext cx="224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i="1" dirty="0">
                    <a:highlight>
                      <a:srgbClr val="FFFF00"/>
                    </a:highlight>
                  </a:rPr>
                  <a:t>Unsupervised learning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61265-7E8C-08B4-6523-1C5DCC0CF828}"/>
                  </a:ext>
                </a:extLst>
              </p:cNvPr>
              <p:cNvSpPr txBox="1"/>
              <p:nvPr/>
            </p:nvSpPr>
            <p:spPr>
              <a:xfrm>
                <a:off x="7828384" y="4252147"/>
                <a:ext cx="224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i="1" dirty="0">
                    <a:highlight>
                      <a:srgbClr val="FFFF00"/>
                    </a:highlight>
                  </a:rPr>
                  <a:t>Supervised learning</a:t>
                </a:r>
              </a:p>
            </p:txBody>
          </p:sp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ED09C59-5C83-04C8-0CD9-C9277EE7D06F}"/>
                </a:ext>
              </a:extLst>
            </p:cNvPr>
            <p:cNvSpPr/>
            <p:nvPr/>
          </p:nvSpPr>
          <p:spPr>
            <a:xfrm rot="5400000">
              <a:off x="9572090" y="3485620"/>
              <a:ext cx="3230041" cy="333375"/>
            </a:xfrm>
            <a:prstGeom prst="rightArrow">
              <a:avLst>
                <a:gd name="adj1" fmla="val 42116"/>
                <a:gd name="adj2" fmla="val 119473"/>
              </a:avLst>
            </a:prstGeom>
            <a:ln w="28575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49E2163-C3A9-629D-809B-CD03A35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11</a:t>
            </a:fld>
            <a:endParaRPr lang="en-US"/>
          </a:p>
        </p:txBody>
      </p:sp>
      <p:sp>
        <p:nvSpPr>
          <p:cNvPr id="15" name="Title 45">
            <a:extLst>
              <a:ext uri="{FF2B5EF4-FFF2-40B4-BE49-F238E27FC236}">
                <a16:creationId xmlns:a16="http://schemas.microsoft.com/office/drawing/2014/main" id="{0C2F4DBB-46D8-819C-94BB-2F8B8AAB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fr-FR" sz="3600" dirty="0"/>
              <a:t>Différence entre le pré-entraînement et </a:t>
            </a:r>
            <a:r>
              <a:rPr lang="en-US" sz="3600" dirty="0"/>
              <a:t>le fine-tuning 2/2</a:t>
            </a:r>
          </a:p>
        </p:txBody>
      </p:sp>
    </p:spTree>
    <p:extLst>
      <p:ext uri="{BB962C8B-B14F-4D97-AF65-F5344CB8AC3E}">
        <p14:creationId xmlns:p14="http://schemas.microsoft.com/office/powerpoint/2010/main" val="260261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57E4-6CE4-0164-3FEC-2E2B7FFF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10A1-58D9-C8F6-7F7D-A53F5A9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/>
              <a:t>LLMs open-source pré-entrainés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1DD59-03C3-AE55-1979-FD61E2B6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30009"/>
          </a:xfrm>
        </p:spPr>
        <p:txBody>
          <a:bodyPr>
            <a:normAutofit fontScale="92500"/>
          </a:bodyPr>
          <a:lstStyle/>
          <a:p>
            <a:r>
              <a:rPr lang="fr-FR" dirty="0"/>
              <a:t>Considérez les </a:t>
            </a:r>
            <a:r>
              <a:rPr lang="fr-FR" b="1" dirty="0"/>
              <a:t>licences</a:t>
            </a:r>
            <a:r>
              <a:rPr lang="fr-FR" dirty="0"/>
              <a:t> qui permettent des cas d'utilisation commerciaux.</a:t>
            </a:r>
          </a:p>
          <a:p>
            <a:r>
              <a:rPr lang="fr-FR" dirty="0"/>
              <a:t>Un </a:t>
            </a:r>
            <a:r>
              <a:rPr lang="fr-FR" b="1" dirty="0"/>
              <a:t>LLM plus grand </a:t>
            </a:r>
            <a:r>
              <a:rPr lang="fr-FR" dirty="0"/>
              <a:t>possède de plus grandes capacités, mais il nécessite également plus de </a:t>
            </a:r>
            <a:r>
              <a:rPr lang="fr-FR" b="1" dirty="0"/>
              <a:t>ressources de calcul</a:t>
            </a:r>
            <a:r>
              <a:rPr lang="fr-FR" dirty="0"/>
              <a:t>.</a:t>
            </a:r>
          </a:p>
          <a:p>
            <a:r>
              <a:rPr lang="fr-FR" dirty="0"/>
              <a:t>Une </a:t>
            </a:r>
            <a:r>
              <a:rPr lang="fr-FR" b="1" dirty="0"/>
              <a:t>fenêtre de contexte </a:t>
            </a:r>
            <a:r>
              <a:rPr lang="fr-FR" dirty="0"/>
              <a:t>plus grande permet d'ajouter plus d'informations dans le contexte.</a:t>
            </a:r>
          </a:p>
          <a:p>
            <a:r>
              <a:rPr lang="fr-FR" dirty="0"/>
              <a:t>Les modèles attractifs :</a:t>
            </a:r>
          </a:p>
          <a:p>
            <a:pPr lvl="1"/>
            <a:r>
              <a:rPr lang="fr-FR" dirty="0"/>
              <a:t>Mistral avec 7B params, 4096 </a:t>
            </a:r>
            <a:r>
              <a:rPr lang="fr-FR" dirty="0" err="1"/>
              <a:t>tokens</a:t>
            </a:r>
            <a:r>
              <a:rPr lang="fr-FR" dirty="0"/>
              <a:t> et une fenêtre glissante de 16K, Licence Apache 2.0</a:t>
            </a:r>
          </a:p>
          <a:p>
            <a:pPr lvl="1"/>
            <a:r>
              <a:rPr lang="fr-FR" dirty="0"/>
              <a:t>Gemma avec 7B params, 8192 </a:t>
            </a:r>
            <a:r>
              <a:rPr lang="fr-FR" dirty="0" err="1"/>
              <a:t>tokens</a:t>
            </a:r>
            <a:r>
              <a:rPr lang="fr-FR" dirty="0"/>
              <a:t>, </a:t>
            </a:r>
            <a:r>
              <a:rPr lang="fr-FR" dirty="0">
                <a:hlinkClick r:id="rId2"/>
              </a:rPr>
              <a:t>Conditions d'utilisation de Gemma de Google</a:t>
            </a:r>
            <a:endParaRPr lang="fr-FR" dirty="0"/>
          </a:p>
          <a:p>
            <a:pPr lvl="1"/>
            <a:r>
              <a:rPr lang="fr-FR" dirty="0"/>
              <a:t>Meta Llama2 7B.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43A9-8B96-94A9-DF1D-4437EA22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194A0-FD3F-0F5F-7895-E4E6BBE457E7}"/>
              </a:ext>
            </a:extLst>
          </p:cNvPr>
          <p:cNvSpPr txBox="1"/>
          <p:nvPr/>
        </p:nvSpPr>
        <p:spPr>
          <a:xfrm>
            <a:off x="838200" y="5953760"/>
            <a:ext cx="1014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plus: </a:t>
            </a:r>
            <a:r>
              <a:rPr lang="en-US" dirty="0">
                <a:hlinkClick r:id="rId3"/>
              </a:rPr>
              <a:t>https://github.com/eugeneyan/open-llms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69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2F-E0B1-CD2F-B6F7-B2025685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Bibliothèques pour le fine-tuning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9246AA-C514-F59F-0BF0-3AA5B8BA0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059129"/>
              </p:ext>
            </p:extLst>
          </p:nvPr>
        </p:nvGraphicFramePr>
        <p:xfrm>
          <a:off x="838199" y="1668307"/>
          <a:ext cx="9754172" cy="382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2868">
                  <a:extLst>
                    <a:ext uri="{9D8B030D-6E8A-4147-A177-3AD203B41FA5}">
                      <a16:colId xmlns:a16="http://schemas.microsoft.com/office/drawing/2014/main" val="3276851783"/>
                    </a:ext>
                  </a:extLst>
                </a:gridCol>
                <a:gridCol w="1583624">
                  <a:extLst>
                    <a:ext uri="{9D8B030D-6E8A-4147-A177-3AD203B41FA5}">
                      <a16:colId xmlns:a16="http://schemas.microsoft.com/office/drawing/2014/main" val="829611320"/>
                    </a:ext>
                  </a:extLst>
                </a:gridCol>
                <a:gridCol w="974290">
                  <a:extLst>
                    <a:ext uri="{9D8B030D-6E8A-4147-A177-3AD203B41FA5}">
                      <a16:colId xmlns:a16="http://schemas.microsoft.com/office/drawing/2014/main" val="3267386101"/>
                    </a:ext>
                  </a:extLst>
                </a:gridCol>
                <a:gridCol w="717754">
                  <a:extLst>
                    <a:ext uri="{9D8B030D-6E8A-4147-A177-3AD203B41FA5}">
                      <a16:colId xmlns:a16="http://schemas.microsoft.com/office/drawing/2014/main" val="1634527753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134234955"/>
                    </a:ext>
                  </a:extLst>
                </a:gridCol>
                <a:gridCol w="2470898">
                  <a:extLst>
                    <a:ext uri="{9D8B030D-6E8A-4147-A177-3AD203B41FA5}">
                      <a16:colId xmlns:a16="http://schemas.microsoft.com/office/drawing/2014/main" val="285465240"/>
                    </a:ext>
                  </a:extLst>
                </a:gridCol>
                <a:gridCol w="1376544">
                  <a:extLst>
                    <a:ext uri="{9D8B030D-6E8A-4147-A177-3AD203B41FA5}">
                      <a16:colId xmlns:a16="http://schemas.microsoft.com/office/drawing/2014/main" val="239023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Nom de la bibliothèque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Entreprise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Popularité</a:t>
                      </a:r>
                      <a:r>
                        <a:rPr lang="en-US" sz="1400" dirty="0"/>
                        <a:t> 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PEFT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DL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Modèles LLM supportés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5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31.5k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2"/>
                        </a:rPr>
                        <a:t>docs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3"/>
                        </a:rPr>
                        <a:t>github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9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HuggingFace🤗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LLaMA, Mistral, T5, GPT,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4"/>
                        </a:rPr>
                        <a:t>blog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5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6"/>
                        </a:rPr>
                        <a:t>docs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87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Accelerate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HuggingFace🤗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v-LV"/>
                        <a:t>✖️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7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8"/>
                        </a:rPr>
                        <a:t>docs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8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Nvidia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LLaMA, Falcon, T5, GPT,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9"/>
                        </a:rPr>
                        <a:t>docs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0"/>
                        </a:rPr>
                        <a:t>github</a:t>
                      </a:r>
                      <a:r>
                        <a:rPr lang="en-US" sz="140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4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T5X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T5 and some others</a:t>
                      </a:r>
                      <a:r>
                        <a:rPr lang="lv-LV"/>
                        <a:t>, </a:t>
                      </a:r>
                      <a:r>
                        <a:rPr lang="en-US"/>
                        <a:t>PaLM</a:t>
                      </a:r>
                      <a:r>
                        <a:rPr lang="lv-LV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11"/>
                        </a:rPr>
                        <a:t>paper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2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3"/>
                        </a:rPr>
                        <a:t>docs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5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/>
                        <a:t>PaLM-2*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14"/>
                        </a:rPr>
                        <a:t>docs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14"/>
                        </a:rPr>
                        <a:t>github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9804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B7842-3ABD-7E09-5109-7B5B41AA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157A-6778-5E7C-AA3F-EE66E2CE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Fine-tuning supervisé dans le cloud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B9126-E423-58CA-5A8B-AB8248A7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4C53963-5A98-5B6E-BA4D-D1ED48BC1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75749"/>
              </p:ext>
            </p:extLst>
          </p:nvPr>
        </p:nvGraphicFramePr>
        <p:xfrm>
          <a:off x="838198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7298">
                  <a:extLst>
                    <a:ext uri="{9D8B030D-6E8A-4147-A177-3AD203B41FA5}">
                      <a16:colId xmlns:a16="http://schemas.microsoft.com/office/drawing/2014/main" val="1238723428"/>
                    </a:ext>
                  </a:extLst>
                </a:gridCol>
                <a:gridCol w="8528302">
                  <a:extLst>
                    <a:ext uri="{9D8B030D-6E8A-4147-A177-3AD203B41FA5}">
                      <a16:colId xmlns:a16="http://schemas.microsoft.com/office/drawing/2014/main" val="993064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6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GPT, Llama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AWS Bedrock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 Titan,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Anthropic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Cohere Command, Meta Llama</a:t>
                      </a:r>
                      <a:r>
                        <a:rPr lang="en-US" dirty="0"/>
                        <a:t> [</a:t>
                      </a:r>
                      <a:r>
                        <a:rPr lang="en-US" dirty="0">
                          <a:hlinkClick r:id="rId2"/>
                        </a:rPr>
                        <a:t>link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Vertex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PaLM</a:t>
                      </a:r>
                      <a:r>
                        <a:rPr lang="en-US" dirty="0"/>
                        <a:t> 🌴, Gemma, T5, Gemini**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Llama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OpenAI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58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Anthropic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39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6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MosaicML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2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21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2ACFBDA-F33E-BE2E-D644-4A204DBF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31552" y="3042390"/>
            <a:ext cx="4711277" cy="35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VIDIA A100 | NVIDIA">
            <a:extLst>
              <a:ext uri="{FF2B5EF4-FFF2-40B4-BE49-F238E27FC236}">
                <a16:creationId xmlns:a16="http://schemas.microsoft.com/office/drawing/2014/main" id="{243C80F3-8583-AF8A-190C-2C54A7D74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8251" r="20624" b="9308"/>
          <a:stretch/>
        </p:blipFill>
        <p:spPr bwMode="auto">
          <a:xfrm>
            <a:off x="7946567" y="0"/>
            <a:ext cx="4071266" cy="316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C521-99C4-E366-17AF-392F3EE4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pour les besoins industriels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398A2-DCD6-AFC2-4A53-896F9B8A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D2CBB-6A6E-73C1-3C91-D5C9BFCA4456}"/>
              </a:ext>
            </a:extLst>
          </p:cNvPr>
          <p:cNvSpPr txBox="1"/>
          <p:nvPr/>
        </p:nvSpPr>
        <p:spPr>
          <a:xfrm>
            <a:off x="838200" y="6152773"/>
            <a:ext cx="716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plus: </a:t>
            </a:r>
            <a:r>
              <a:rPr lang="en-US" dirty="0">
                <a:hlinkClick r:id="rId4"/>
              </a:rPr>
              <a:t>https://khairy2011.medium.com/tpu-vs-gpu-vs-cerebras-vs-graphcore-a-fair-comparison-between-ml-hardware-3f5a19d89e38</a:t>
            </a:r>
            <a:r>
              <a:rPr lang="en-US" dirty="0"/>
              <a:t>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D99BC8-1305-7B2D-892A-48CEF963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834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GPU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H100 jusqu'à 80 Go de </a:t>
            </a:r>
            <a:r>
              <a:rPr lang="fr-FR" b="1" dirty="0"/>
              <a:t>RAM</a:t>
            </a:r>
          </a:p>
          <a:p>
            <a:pPr lvl="1"/>
            <a:r>
              <a:rPr lang="fr-FR" dirty="0"/>
              <a:t>Prend en charge tous les </a:t>
            </a:r>
            <a:r>
              <a:rPr lang="fr-FR" b="1" dirty="0" err="1"/>
              <a:t>frameworks</a:t>
            </a:r>
            <a:endParaRPr lang="fr-FR" b="1" dirty="0"/>
          </a:p>
          <a:p>
            <a:pPr lvl="1"/>
            <a:r>
              <a:rPr lang="fr-FR" dirty="0"/>
              <a:t>Disponible dans n'importe quel cloud</a:t>
            </a:r>
          </a:p>
          <a:p>
            <a:pPr lvl="1"/>
            <a:r>
              <a:rPr lang="fr-FR" dirty="0"/>
              <a:t>Nécessite </a:t>
            </a:r>
            <a:r>
              <a:rPr lang="fr-FR" dirty="0" err="1"/>
              <a:t>NVLink</a:t>
            </a:r>
            <a:r>
              <a:rPr lang="fr-FR" dirty="0"/>
              <a:t>/</a:t>
            </a:r>
            <a:r>
              <a:rPr lang="fr-FR" dirty="0" err="1"/>
              <a:t>NVSwitch</a:t>
            </a:r>
            <a:r>
              <a:rPr lang="fr-FR" dirty="0"/>
              <a:t> pour un </a:t>
            </a:r>
            <a:r>
              <a:rPr lang="fr-FR" b="1" dirty="0"/>
              <a:t>parallélisme</a:t>
            </a:r>
            <a:r>
              <a:rPr lang="fr-FR" dirty="0"/>
              <a:t> efficace des données/modèles</a:t>
            </a:r>
          </a:p>
          <a:p>
            <a:pPr lvl="1"/>
            <a:r>
              <a:rPr lang="fr-FR" dirty="0"/>
              <a:t>Possibilité sur site</a:t>
            </a:r>
          </a:p>
          <a:p>
            <a:pPr lvl="1"/>
            <a:endParaRPr lang="en-US" dirty="0"/>
          </a:p>
          <a:p>
            <a:r>
              <a:rPr lang="en-US" dirty="0"/>
              <a:t>TPU</a:t>
            </a:r>
            <a:r>
              <a:rPr lang="fr-FR" dirty="0"/>
              <a:t> </a:t>
            </a:r>
            <a:r>
              <a:rPr lang="en-US" dirty="0"/>
              <a:t>Google</a:t>
            </a:r>
          </a:p>
          <a:p>
            <a:pPr lvl="1"/>
            <a:r>
              <a:rPr lang="fr-FR" dirty="0"/>
              <a:t>Plus rentable</a:t>
            </a:r>
          </a:p>
          <a:p>
            <a:pPr lvl="1"/>
            <a:r>
              <a:rPr lang="fr-FR" dirty="0"/>
              <a:t>V3-8 jusqu'à 128 Go de </a:t>
            </a:r>
            <a:r>
              <a:rPr lang="fr-FR" b="1" dirty="0"/>
              <a:t>RAM</a:t>
            </a:r>
          </a:p>
          <a:p>
            <a:pPr lvl="1"/>
            <a:r>
              <a:rPr lang="fr-FR" dirty="0"/>
              <a:t>Supporte uniquement XLA : </a:t>
            </a:r>
            <a:r>
              <a:rPr lang="fr-FR" dirty="0" err="1"/>
              <a:t>Jax</a:t>
            </a:r>
            <a:r>
              <a:rPr lang="fr-FR" dirty="0"/>
              <a:t>, </a:t>
            </a:r>
            <a:r>
              <a:rPr lang="fr-FR" dirty="0" err="1"/>
              <a:t>PyTorch</a:t>
            </a:r>
            <a:r>
              <a:rPr lang="fr-FR" dirty="0"/>
              <a:t>/XLA, TF</a:t>
            </a:r>
          </a:p>
          <a:p>
            <a:pPr lvl="1"/>
            <a:r>
              <a:rPr lang="fr-FR" dirty="0"/>
              <a:t>Verrouillage GCP</a:t>
            </a:r>
          </a:p>
          <a:p>
            <a:pPr lvl="1"/>
            <a:r>
              <a:rPr lang="fr-FR" dirty="0"/>
              <a:t>Supporte le </a:t>
            </a:r>
            <a:r>
              <a:rPr lang="fr-FR" b="1" dirty="0"/>
              <a:t>parallélisme</a:t>
            </a:r>
            <a:r>
              <a:rPr lang="fr-FR" dirty="0"/>
              <a:t> des données/modèles prêt à l'emploi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72ACF-D086-127A-7A5C-4F76E177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5FC0-F65F-3C2A-961E-FDC6038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67E29-6F07-57D5-3C3A-C03C589F34E6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5086B-9975-3898-2097-7F89EA4E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21017354-E92D-8591-BC73-332BFD2F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6716" cy="4351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Collect instruction-response pairs</a:t>
            </a:r>
            <a:endParaRPr lang="en-US" sz="22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Concatenate pairs (add prompt template, if required)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Tokenization: Pad, Truncate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Split into train/test</a:t>
            </a:r>
          </a:p>
        </p:txBody>
      </p:sp>
    </p:spTree>
    <p:extLst>
      <p:ext uri="{BB962C8B-B14F-4D97-AF65-F5344CB8AC3E}">
        <p14:creationId xmlns:p14="http://schemas.microsoft.com/office/powerpoint/2010/main" val="352080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57E1-82F7-D760-8B21-9A0CC741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A958F1-CBA4-C09B-1EEC-4D73892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fine-tuning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3D310-4864-5A40-A55C-11ED2895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075"/>
            <a:ext cx="10515600" cy="4351338"/>
          </a:xfrm>
        </p:spPr>
        <p:txBody>
          <a:bodyPr>
            <a:normAutofit/>
          </a:bodyPr>
          <a:lstStyle/>
          <a:p>
            <a:r>
              <a:rPr lang="fr-FR" b="1" dirty="0"/>
              <a:t>Full fine-tuning : </a:t>
            </a:r>
            <a:r>
              <a:rPr lang="fr-FR" dirty="0"/>
              <a:t>met à jour tous les paramètres.</a:t>
            </a:r>
          </a:p>
          <a:p>
            <a:r>
              <a:rPr lang="fr-FR" b="1" dirty="0"/>
              <a:t>PEFT</a:t>
            </a:r>
            <a:r>
              <a:rPr lang="fr-FR" dirty="0"/>
              <a:t> (</a:t>
            </a:r>
            <a:r>
              <a:rPr lang="fr-FR" dirty="0" err="1"/>
              <a:t>Parameter</a:t>
            </a:r>
            <a:r>
              <a:rPr lang="fr-FR" dirty="0"/>
              <a:t>-Efficient Fine-Tuning) : met à jour un petit nombre de paramètres (</a:t>
            </a:r>
            <a:r>
              <a:rPr lang="fr-FR" b="1" dirty="0"/>
              <a:t>supplémentaires</a:t>
            </a:r>
            <a:r>
              <a:rPr lang="fr-FR" dirty="0"/>
              <a:t>) du modèle :</a:t>
            </a:r>
          </a:p>
          <a:p>
            <a:pPr lvl="1"/>
            <a:r>
              <a:rPr lang="fr-FR" b="1" dirty="0"/>
              <a:t>Réduit les coûts computationnels et de stockage </a:t>
            </a:r>
            <a:r>
              <a:rPr lang="fr-FR" dirty="0"/>
              <a:t>de manière significative .</a:t>
            </a:r>
          </a:p>
          <a:p>
            <a:pPr lvl="1"/>
            <a:r>
              <a:rPr lang="fr-FR" dirty="0"/>
              <a:t>Donne des performances comparables à celles d'un modèle entièrement fine-</a:t>
            </a:r>
            <a:r>
              <a:rPr lang="fr-FR" dirty="0" err="1"/>
              <a:t>tuné</a:t>
            </a:r>
            <a:r>
              <a:rPr lang="fr-FR" dirty="0"/>
              <a:t>.</a:t>
            </a:r>
          </a:p>
          <a:p>
            <a:r>
              <a:rPr lang="fr-FR" b="1" dirty="0"/>
              <a:t>Méthodes populaires de PEFT </a:t>
            </a:r>
            <a:r>
              <a:rPr lang="fr-FR" dirty="0"/>
              <a:t>:</a:t>
            </a:r>
          </a:p>
          <a:p>
            <a:pPr lvl="1"/>
            <a:r>
              <a:rPr lang="fr-FR" b="1" dirty="0" err="1"/>
              <a:t>LoRA</a:t>
            </a:r>
            <a:r>
              <a:rPr lang="fr-FR" dirty="0"/>
              <a:t> : insère une décomposition de bas rang de chaque matrice d'attention.</a:t>
            </a:r>
          </a:p>
          <a:p>
            <a:pPr lvl="1"/>
            <a:r>
              <a:rPr lang="fr-FR" b="1" dirty="0" err="1"/>
              <a:t>QLoRA</a:t>
            </a:r>
            <a:r>
              <a:rPr lang="fr-FR" dirty="0"/>
              <a:t> : identique à </a:t>
            </a:r>
            <a:r>
              <a:rPr lang="fr-FR" dirty="0" err="1"/>
              <a:t>LoRA</a:t>
            </a:r>
            <a:r>
              <a:rPr lang="fr-FR" dirty="0"/>
              <a:t> mais avec un modèle quantifié."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7CEA4-B2C5-98A9-82C5-2E568DAC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0899-09C3-4F81-E2E3-363CB4B8D89A}"/>
              </a:ext>
            </a:extLst>
          </p:cNvPr>
          <p:cNvSpPr txBox="1"/>
          <p:nvPr/>
        </p:nvSpPr>
        <p:spPr>
          <a:xfrm>
            <a:off x="838200" y="61468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 : </a:t>
            </a:r>
            <a:r>
              <a:rPr lang="en-US" dirty="0">
                <a:hlinkClick r:id="rId3"/>
              </a:rPr>
              <a:t>https://huggingface.co/docs/peft/index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031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AD13-66B4-E662-BBCD-B70966FB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7BD9-BF1B-F3BD-65E6-E6BBAACC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Fine-Tuning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fr-FR" dirty="0"/>
              <a:t>coûteux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79907-4637-B75E-8C88-0DFB16A6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1" dirty="0"/>
              <a:t>Fine-Tuning de tous les paramètres</a:t>
            </a:r>
          </a:p>
          <a:p>
            <a:r>
              <a:rPr lang="fr-FR" sz="2000" dirty="0"/>
              <a:t>Met à jour </a:t>
            </a:r>
            <a:r>
              <a:rPr lang="fr-FR" sz="2000" b="1" dirty="0"/>
              <a:t>tous les paramètres </a:t>
            </a:r>
            <a:r>
              <a:rPr lang="fr-FR" sz="2000" dirty="0"/>
              <a:t>→ Nécessite une grande mémoire GPU</a:t>
            </a:r>
          </a:p>
          <a:p>
            <a:r>
              <a:rPr lang="fr-FR" sz="2000" dirty="0"/>
              <a:t>Par exemple, coût du fine-tuning à 16 bits par paramètre</a:t>
            </a:r>
          </a:p>
          <a:p>
            <a:pPr lvl="1"/>
            <a:r>
              <a:rPr lang="fr-FR" sz="2000" dirty="0"/>
              <a:t> Poids : 16 bits (2 octets)</a:t>
            </a:r>
          </a:p>
          <a:p>
            <a:pPr lvl="1"/>
            <a:r>
              <a:rPr lang="fr-FR" sz="2000" dirty="0"/>
              <a:t>Gradient des poids : 16 bits (2 octets)</a:t>
            </a:r>
          </a:p>
          <a:p>
            <a:pPr lvl="1"/>
            <a:r>
              <a:rPr lang="fr-FR" sz="2000" dirty="0"/>
              <a:t>États de l'optimiseur : 65 bits (8 octets)</a:t>
            </a:r>
          </a:p>
          <a:p>
            <a:pPr lvl="1"/>
            <a:r>
              <a:rPr lang="fr-FR" sz="2000" dirty="0"/>
              <a:t>96 bits (12 octets) par paramètre</a:t>
            </a:r>
          </a:p>
          <a:p>
            <a:pPr lvl="1"/>
            <a:r>
              <a:rPr lang="fr-FR" sz="2000" dirty="0"/>
              <a:t>Modèle de 65B -&gt; 780 Go de mémoire GPU -&gt; </a:t>
            </a:r>
            <a:r>
              <a:rPr lang="fr-FR" sz="2000" dirty="0">
                <a:solidFill>
                  <a:srgbClr val="FF0000"/>
                </a:solidFill>
              </a:rPr>
              <a:t>17 GPU de centre de données (34 consumer GPU)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C8578A-E802-42F0-508A-7747E8EE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18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55D62F-BDB2-9D39-15F9-B219D44088D6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63072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AAF50-58BA-33DF-4296-59D3A034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1D154-9B9B-9ECF-A24F-1A7E1BB3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7AD0B-DFE7-8CA3-01E2-DED3CF810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99606" cy="4351338"/>
          </a:xfrm>
        </p:spPr>
        <p:txBody>
          <a:bodyPr>
            <a:normAutofit/>
          </a:bodyPr>
          <a:lstStyle/>
          <a:p>
            <a:r>
              <a:rPr lang="fr-FR" sz="2200" dirty="0"/>
              <a:t>Mettre à jour </a:t>
            </a:r>
            <a:r>
              <a:rPr lang="fr-FR" sz="2200" b="1" dirty="0"/>
              <a:t>un petit sous-ensemble de paramètres</a:t>
            </a:r>
            <a:r>
              <a:rPr lang="fr-FR" sz="2200" dirty="0"/>
              <a:t>, sans dégrader la qualité du modèle</a:t>
            </a:r>
          </a:p>
          <a:p>
            <a:r>
              <a:rPr lang="fr-FR" sz="2200" dirty="0"/>
              <a:t>Par exemple, coût du fine-tuning par paramètre avec </a:t>
            </a:r>
            <a:r>
              <a:rPr lang="fr-FR" sz="2200" b="1" dirty="0" err="1"/>
              <a:t>LoRA</a:t>
            </a:r>
            <a:r>
              <a:rPr lang="fr-FR" sz="2200" b="1" dirty="0"/>
              <a:t> (Low Rank Adaptation)</a:t>
            </a:r>
          </a:p>
          <a:p>
            <a:pPr lvl="1"/>
            <a:r>
              <a:rPr lang="fr-FR" sz="2200" dirty="0"/>
              <a:t>Poids : 16 bits</a:t>
            </a:r>
          </a:p>
          <a:p>
            <a:pPr lvl="1"/>
            <a:r>
              <a:rPr lang="fr-FR" sz="2200" dirty="0"/>
              <a:t>Gradient des poids : ~0,4 bits</a:t>
            </a:r>
          </a:p>
          <a:p>
            <a:pPr lvl="1"/>
            <a:r>
              <a:rPr lang="fr-FR" sz="2200" dirty="0"/>
              <a:t>État de l'optimiseur : ~0,8 bits</a:t>
            </a:r>
          </a:p>
          <a:p>
            <a:pPr lvl="1"/>
            <a:r>
              <a:rPr lang="fr-FR" sz="2200" dirty="0"/>
              <a:t>Poids de l'adaptateur : ~0,4 bits</a:t>
            </a:r>
          </a:p>
          <a:p>
            <a:pPr lvl="1"/>
            <a:r>
              <a:rPr lang="fr-FR" sz="2200" dirty="0"/>
              <a:t>17,6 bits par paramètre</a:t>
            </a:r>
          </a:p>
          <a:p>
            <a:pPr lvl="1"/>
            <a:r>
              <a:rPr lang="fr-FR" sz="2200" dirty="0"/>
              <a:t>Modèle de 65B -&gt; 143 Go de mémoire GPU -&gt; </a:t>
            </a:r>
            <a:r>
              <a:rPr lang="fr-FR" sz="2200" dirty="0">
                <a:solidFill>
                  <a:srgbClr val="FF0000"/>
                </a:solidFill>
              </a:rPr>
              <a:t>4 GPU de centre de données (8 consumer GPU)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88901-74D0-22B0-A3E4-A6476FFF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19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B288533-7850-AED4-1C85-80069FC57515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117713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AE3A-2752-6E01-9926-55737A6C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43BB-4B18-04DE-EE34-BCE7FD31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FBCFF-0E60-AD32-099D-2E46C736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au fine-tuning des LLMs</a:t>
            </a:r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dirty="0" err="1"/>
              <a:t>QLoRA</a:t>
            </a:r>
            <a:endParaRPr lang="en-US" dirty="0"/>
          </a:p>
          <a:p>
            <a:r>
              <a:rPr lang="fr-FR" dirty="0"/>
              <a:t>Formation pratique et mise en œuvre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7D45B-237A-870A-62C3-165ECE78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3894-933E-111A-98DF-70D1C865D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A0DDA-D52C-74DB-AC9C-1C1602AF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851EA9-DD71-7AFB-72E4-1F544627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Mettre à jour </a:t>
            </a:r>
            <a:r>
              <a:rPr lang="fr-FR" sz="2200" b="1" dirty="0"/>
              <a:t>un petit sous-ensemble de paramètres</a:t>
            </a:r>
            <a:r>
              <a:rPr lang="fr-FR" sz="2200" dirty="0"/>
              <a:t>, sans dégrader la qualité du modèle</a:t>
            </a:r>
          </a:p>
          <a:p>
            <a:r>
              <a:rPr lang="fr-FR" sz="2200" dirty="0"/>
              <a:t>Par exemple, coût par paramètre avec </a:t>
            </a:r>
            <a:r>
              <a:rPr lang="fr-FR" sz="2200" b="1" dirty="0" err="1"/>
              <a:t>QLoRA</a:t>
            </a:r>
            <a:r>
              <a:rPr lang="fr-FR" sz="2200" b="1" dirty="0"/>
              <a:t> (</a:t>
            </a:r>
            <a:r>
              <a:rPr lang="fr-FR" sz="2200" b="1" dirty="0" err="1"/>
              <a:t>LoRA</a:t>
            </a:r>
            <a:r>
              <a:rPr lang="fr-FR" sz="2200" b="1" dirty="0"/>
              <a:t> + Quantification du modèle)</a:t>
            </a:r>
          </a:p>
          <a:p>
            <a:pPr lvl="1"/>
            <a:r>
              <a:rPr lang="fr-FR" sz="2200" dirty="0"/>
              <a:t>Poids : 4 bits</a:t>
            </a:r>
          </a:p>
          <a:p>
            <a:pPr lvl="1"/>
            <a:r>
              <a:rPr lang="fr-FR" sz="2200" dirty="0"/>
              <a:t>Gradient des poids : ~0,4 bit</a:t>
            </a:r>
          </a:p>
          <a:p>
            <a:pPr lvl="1"/>
            <a:r>
              <a:rPr lang="fr-FR" sz="2200" dirty="0"/>
              <a:t>État de l'optimiseur : ~0,8 bit</a:t>
            </a:r>
          </a:p>
          <a:p>
            <a:pPr lvl="1"/>
            <a:r>
              <a:rPr lang="fr-FR" sz="2200" dirty="0"/>
              <a:t>Poids de l'adaptateur : ~0,4 bit</a:t>
            </a:r>
          </a:p>
          <a:p>
            <a:pPr lvl="1"/>
            <a:r>
              <a:rPr lang="fr-FR" sz="2200" dirty="0"/>
              <a:t>5,2 bits par paramètre</a:t>
            </a:r>
          </a:p>
          <a:p>
            <a:pPr lvl="1"/>
            <a:r>
              <a:rPr lang="fr-FR" sz="2200" dirty="0"/>
              <a:t>Modèle de 65B -&gt; 42 Go de mémoire GPU -&gt; </a:t>
            </a:r>
            <a:r>
              <a:rPr lang="fr-FR" sz="2200" dirty="0">
                <a:solidFill>
                  <a:srgbClr val="FF0000"/>
                </a:solidFill>
              </a:rPr>
              <a:t>1 GPU de centre de données</a:t>
            </a:r>
            <a:r>
              <a:rPr lang="fr-FR" sz="2200" dirty="0"/>
              <a:t>.</a:t>
            </a:r>
            <a:endParaRPr lang="fr-FR" sz="220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60C530-0CE8-132D-4A3F-B54B385D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1D7594-BDE4-036A-3521-8AF71480212C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220283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E0362-5930-683F-1AD0-E2FD42439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5013E3A-50BC-FDBF-5004-818CDB36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45" y="2751337"/>
            <a:ext cx="3972661" cy="30471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BEC6AE-2953-1D09-2868-89A42DAF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8DF91B-7E29-30EB-94FB-6F491EE4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000" dirty="0"/>
              <a:t>PEFT Trade-</a:t>
            </a:r>
            <a:r>
              <a:rPr lang="fr-FR" sz="2000" dirty="0" err="1"/>
              <a:t>offs</a:t>
            </a:r>
            <a:endParaRPr lang="fr-FR" sz="2000" dirty="0"/>
          </a:p>
          <a:p>
            <a:pPr lvl="1"/>
            <a:r>
              <a:rPr lang="fr-FR" sz="2000" dirty="0"/>
              <a:t>Efficacité mémoire, efficacité des paramètres, performance du modèle, vitesse d'entraînement, coûts d'inférence</a:t>
            </a:r>
          </a:p>
          <a:p>
            <a:r>
              <a:rPr lang="fr-FR" sz="2000" dirty="0"/>
              <a:t>PEFT Methods</a:t>
            </a:r>
          </a:p>
          <a:p>
            <a:pPr lvl="1"/>
            <a:r>
              <a:rPr lang="fr-FR" sz="2000" b="1" dirty="0"/>
              <a:t>Méthodes sélectives :</a:t>
            </a:r>
          </a:p>
          <a:p>
            <a:pPr lvl="2"/>
            <a:r>
              <a:rPr lang="fr-FR" dirty="0"/>
              <a:t>fine-tuner des sous-ensembles de paramètres</a:t>
            </a:r>
          </a:p>
          <a:p>
            <a:pPr lvl="1"/>
            <a:r>
              <a:rPr lang="fr-FR" sz="2000" b="1" dirty="0"/>
              <a:t>Méthode de </a:t>
            </a:r>
            <a:r>
              <a:rPr lang="fr-FR" sz="2000" b="1" dirty="0" err="1"/>
              <a:t>reparamétrisation</a:t>
            </a:r>
            <a:r>
              <a:rPr lang="fr-FR" sz="2000" b="1" dirty="0"/>
              <a:t> :</a:t>
            </a:r>
          </a:p>
          <a:p>
            <a:pPr lvl="2"/>
            <a:r>
              <a:rPr lang="fr-FR" dirty="0"/>
              <a:t>représentation de bas rang des poids du modèle</a:t>
            </a:r>
          </a:p>
          <a:p>
            <a:pPr lvl="2"/>
            <a:r>
              <a:rPr lang="fr-FR" dirty="0"/>
              <a:t>par exemple, </a:t>
            </a:r>
            <a:r>
              <a:rPr lang="fr-FR" dirty="0" err="1"/>
              <a:t>LoRA</a:t>
            </a:r>
            <a:endParaRPr lang="fr-FR" dirty="0"/>
          </a:p>
          <a:p>
            <a:pPr lvl="1"/>
            <a:r>
              <a:rPr lang="fr-FR" sz="2000" b="1" dirty="0"/>
              <a:t>Méthodes additives :</a:t>
            </a:r>
          </a:p>
          <a:p>
            <a:pPr lvl="2"/>
            <a:r>
              <a:rPr lang="fr-FR" dirty="0"/>
              <a:t>ajouter des couches entraînables au modèle</a:t>
            </a:r>
          </a:p>
          <a:p>
            <a:pPr lvl="2"/>
            <a:r>
              <a:rPr lang="fr-FR" dirty="0"/>
              <a:t>par exemple, </a:t>
            </a:r>
            <a:r>
              <a:rPr lang="fr-FR" dirty="0" err="1"/>
              <a:t>Adapters</a:t>
            </a:r>
            <a:r>
              <a:rPr lang="fr-FR" dirty="0"/>
              <a:t>, Soft prompts (Prompt Tuning)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6975BF-A634-446E-7D33-C99FC156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21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251D8C-8FCF-D2A2-F845-8046EA8C6C52}"/>
              </a:ext>
            </a:extLst>
          </p:cNvPr>
          <p:cNvSpPr txBox="1"/>
          <p:nvPr/>
        </p:nvSpPr>
        <p:spPr>
          <a:xfrm>
            <a:off x="314631" y="6200358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297541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E20B-03B7-3F85-92AC-EA1DFB7D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AF8B-CBF7-FDEB-F760-273070F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8305E4-84B5-CB56-18D8-D696A61F0D3E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F65ACF0F-B6B0-198B-A993-464E73217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0" y="1460500"/>
            <a:ext cx="11393130" cy="4895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/>
              <a:t>LoRA</a:t>
            </a:r>
            <a:r>
              <a:rPr lang="fr-FR" sz="2000" b="1" dirty="0"/>
              <a:t> (Low-Rank Adaptation)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Dans </a:t>
            </a:r>
            <a:r>
              <a:rPr lang="fr-FR" sz="1800" dirty="0" err="1"/>
              <a:t>LoRA</a:t>
            </a:r>
            <a:r>
              <a:rPr lang="fr-FR" sz="1800" dirty="0"/>
              <a:t>, la grande matrice de poids est divisée en deux matrices plus petites par factorisation.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Nous réduisons le nombre de coefficients qui nécessitent un ajustement, rendant le processus de fine-tuning plus efficace.</a:t>
            </a:r>
          </a:p>
          <a:p>
            <a:pPr>
              <a:lnSpc>
                <a:spcPct val="150000"/>
              </a:lnSpc>
            </a:pPr>
            <a:r>
              <a:rPr lang="fr-FR" sz="2000" b="1" dirty="0" err="1"/>
              <a:t>QLoRA</a:t>
            </a:r>
            <a:r>
              <a:rPr lang="fr-FR" sz="2000" b="1" dirty="0"/>
              <a:t> (Quantification + Low-Rank Adoption)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La quantification consiste à convertir des coefficients à virgule flottante de haute précision en représentations de plus faible précision, comme une représentation sur 4 bits.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Exemple : un nombre à virgule flottante sur 32 bits peut être représenté comme un entier sur 4 bits dans une plage spécifique.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Cette conversion réduit considérablement l'empreinte mémoire.</a:t>
            </a:r>
            <a:endParaRPr lang="en-GB" sz="1800" dirty="0">
              <a:cs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7E08BC2-BEE3-A466-F170-3D4DF99A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0" y="136525"/>
            <a:ext cx="10515600" cy="1325563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4400" dirty="0" err="1"/>
              <a:t>LoRA</a:t>
            </a:r>
            <a:r>
              <a:rPr lang="fr-FR" sz="4400" dirty="0"/>
              <a:t> et </a:t>
            </a:r>
            <a:r>
              <a:rPr lang="fr-FR" sz="4400" dirty="0" err="1"/>
              <a:t>QLoRA</a:t>
            </a:r>
            <a:r>
              <a:rPr lang="fr-FR" sz="4400" dirty="0"/>
              <a:t> pour la sélection des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24339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00845-3AB0-E1F9-FF93-FAAD397C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DABC0-654B-CAEE-367A-06EDB470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LoRA</a:t>
            </a:r>
            <a:endParaRPr lang="en-US" sz="4400" dirty="0"/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0387E2F6-A2A7-C9E4-AF0B-E732C1C38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790A9-D0A6-A34F-D62C-646E8DB8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197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ADD4-D544-38F6-F3E4-BA2117A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0A656C-A7B9-AEFC-28DB-FE0D907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24</a:t>
            </a:fld>
            <a:endParaRPr lang="en-US"/>
          </a:p>
        </p:txBody>
      </p:sp>
      <p:pic>
        <p:nvPicPr>
          <p:cNvPr id="7" name="Espace réservé du contenu 6" descr="Une image contenant texte, diagramme, capture d’écran, nombre">
            <a:extLst>
              <a:ext uri="{FF2B5EF4-FFF2-40B4-BE49-F238E27FC236}">
                <a16:creationId xmlns:a16="http://schemas.microsoft.com/office/drawing/2014/main" id="{9A31A02F-D535-7CE1-40E7-0BAD095DF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63" y="494993"/>
            <a:ext cx="8403804" cy="470627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4BB6E65-A09B-8237-4836-4AFA64E28432}"/>
              </a:ext>
            </a:extLst>
          </p:cNvPr>
          <p:cNvSpPr txBox="1"/>
          <p:nvPr/>
        </p:nvSpPr>
        <p:spPr>
          <a:xfrm>
            <a:off x="737420" y="60981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https://www.aporia.com/learn/low-rank-adaptation-lora/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CD465-0130-17A9-C473-35DE60919293}"/>
              </a:ext>
            </a:extLst>
          </p:cNvPr>
          <p:cNvSpPr txBox="1"/>
          <p:nvPr/>
        </p:nvSpPr>
        <p:spPr>
          <a:xfrm>
            <a:off x="3530382" y="5201265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</a:t>
            </a:r>
            <a:endParaRPr lang="fr-FR" sz="28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F6FB094-568E-D2B6-C733-76F02FBD8681}"/>
              </a:ext>
            </a:extLst>
          </p:cNvPr>
          <p:cNvSpPr txBox="1"/>
          <p:nvPr/>
        </p:nvSpPr>
        <p:spPr>
          <a:xfrm>
            <a:off x="5993529" y="5201265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endParaRPr lang="fr-FR" sz="28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27DC70-763A-11E0-C264-8D25D6E3D550}"/>
              </a:ext>
            </a:extLst>
          </p:cNvPr>
          <p:cNvSpPr txBox="1"/>
          <p:nvPr/>
        </p:nvSpPr>
        <p:spPr>
          <a:xfrm>
            <a:off x="7827726" y="520337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88459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94456-8606-70B1-1E94-C0E31BB2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A217F4-9323-ACCE-7E12-4988B47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25</a:t>
            </a:fld>
            <a:endParaRPr lang="en-US"/>
          </a:p>
        </p:txBody>
      </p:sp>
      <p:pic>
        <p:nvPicPr>
          <p:cNvPr id="16" name="Image 15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68BAF3F2-3BAA-C4C6-7457-2EA3E9CF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250" y="1396181"/>
            <a:ext cx="6983097" cy="439010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8E12CD1-8B6F-1405-6D0A-268FB6E984D4}"/>
              </a:ext>
            </a:extLst>
          </p:cNvPr>
          <p:cNvSpPr txBox="1"/>
          <p:nvPr/>
        </p:nvSpPr>
        <p:spPr>
          <a:xfrm>
            <a:off x="176982" y="6031853"/>
            <a:ext cx="1147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https://towardsdatascience.com/understanding-lora-low-rank-adaptation-for-finetuning-large-models-936bce1a07c6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F42D8BE3-CA2E-983E-43EF-AC5A2E5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269545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B041-3804-0EDF-14DC-B5BE9D74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059739-1619-8767-BCDA-D9D921D8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26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F382BB-3413-EB85-A068-8EF3E22E3347}"/>
              </a:ext>
            </a:extLst>
          </p:cNvPr>
          <p:cNvSpPr txBox="1"/>
          <p:nvPr/>
        </p:nvSpPr>
        <p:spPr>
          <a:xfrm>
            <a:off x="78659" y="6098147"/>
            <a:ext cx="11808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https://rocm.blogs.amd.com/artificial-intelligence/lora-fundamentals/README.html</a:t>
            </a:r>
          </a:p>
        </p:txBody>
      </p:sp>
      <p:pic>
        <p:nvPicPr>
          <p:cNvPr id="6" name="Image 5" descr="Une image contenant texte, capture d’écran, diagramme, Rectangle">
            <a:extLst>
              <a:ext uri="{FF2B5EF4-FFF2-40B4-BE49-F238E27FC236}">
                <a16:creationId xmlns:a16="http://schemas.microsoft.com/office/drawing/2014/main" id="{964DAFFE-59E4-DFA6-A77C-F663A9F25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99" y="1718748"/>
            <a:ext cx="5536408" cy="435133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7BDE1A0-4E18-6F87-9BB4-DCA9699C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145847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0BAB-AF17-F9FF-9E1A-165D012A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A50734-AD4B-FA38-3607-BEB292D0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27</a:t>
            </a:fld>
            <a:endParaRPr lang="en-US"/>
          </a:p>
        </p:txBody>
      </p:sp>
      <p:pic>
        <p:nvPicPr>
          <p:cNvPr id="11" name="Espace réservé du contenu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20D3E50-82A7-75B8-435B-E389480A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01" y="1686590"/>
            <a:ext cx="4574712" cy="4351338"/>
          </a:xfrm>
        </p:spPr>
      </p:pic>
      <p:sp>
        <p:nvSpPr>
          <p:cNvPr id="5" name="AutoShape 2" descr="LoRA structure">
            <a:extLst>
              <a:ext uri="{FF2B5EF4-FFF2-40B4-BE49-F238E27FC236}">
                <a16:creationId xmlns:a16="http://schemas.microsoft.com/office/drawing/2014/main" id="{B533EEC0-689A-65B5-BA13-146C9612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08323" cy="39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4AC724-68DB-1D48-80B7-46724087D413}"/>
              </a:ext>
            </a:extLst>
          </p:cNvPr>
          <p:cNvSpPr txBox="1"/>
          <p:nvPr/>
        </p:nvSpPr>
        <p:spPr>
          <a:xfrm>
            <a:off x="0" y="6171684"/>
            <a:ext cx="1189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www.datacamp.com/tutorial/mastering-low-rank-adaptation-lora-enhancing-large-language-models-for-efficient-adaptation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8B23D8-1C06-0D09-3F48-3D0DB4C7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2904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0830-D035-B58E-F314-98733B76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0EA889-B794-1EEF-EC4F-2417B566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28</a:t>
            </a:fld>
            <a:endParaRPr lang="en-US"/>
          </a:p>
        </p:txBody>
      </p:sp>
      <p:sp>
        <p:nvSpPr>
          <p:cNvPr id="5" name="AutoShape 2" descr="LoRA structure">
            <a:extLst>
              <a:ext uri="{FF2B5EF4-FFF2-40B4-BE49-F238E27FC236}">
                <a16:creationId xmlns:a16="http://schemas.microsoft.com/office/drawing/2014/main" id="{CCC53131-39C4-341F-3B06-8A1926C03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08323" cy="39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CAEE47A-941C-89AA-1CB7-FF035617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750141"/>
            <a:ext cx="11877675" cy="3738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948A2AC-0B7A-FE7B-EB23-3D24969DF957}"/>
              </a:ext>
            </a:extLst>
          </p:cNvPr>
          <p:cNvSpPr txBox="1"/>
          <p:nvPr/>
        </p:nvSpPr>
        <p:spPr>
          <a:xfrm>
            <a:off x="216309" y="6028804"/>
            <a:ext cx="728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https://www.linkedin.com/pulse/lora-low-rank-adaptation-arjun-p-v-ljn4c/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825991-33EE-611A-4A89-AB8D9DF0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3059877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658A-6F34-DDFE-5879-C63AAB51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9CE90-65BE-B284-0504-14E29240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A86AA8-5A0F-0586-A1F9-B0A5BCA79C3A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39DA0A6F-BC0C-BF5B-9EBD-0BFD608A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0" y="1460500"/>
            <a:ext cx="11393130" cy="4895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/>
              <a:t>LoRA</a:t>
            </a:r>
            <a:r>
              <a:rPr lang="fr-FR" sz="2000" b="1" dirty="0"/>
              <a:t> (Low-Rank Adaptation)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Dans </a:t>
            </a:r>
            <a:r>
              <a:rPr lang="fr-FR" sz="1800" dirty="0" err="1"/>
              <a:t>LoRA</a:t>
            </a:r>
            <a:r>
              <a:rPr lang="fr-FR" sz="1800" dirty="0"/>
              <a:t>, la grande matrice de poids est divisée en deux matrices plus petites par factorisation.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Nous réduisons le nombre de coefficients qui nécessitent un ajustement, rendant le processus de fine-tuning plus efficace.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A1248F3-580F-228E-052E-8110D2B8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0" y="136525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fr-FR" sz="4400" dirty="0" err="1"/>
              <a:t>LoRA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19315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68D1B0-A4E1-8030-5D73-3C391E01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400" dirty="0"/>
              <a:t>Introduction au fine-tuning des LLMs</a:t>
            </a:r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29ACAE02-D0F6-D565-6B33-6237AFC08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BA40B-3F26-F8FE-7FD0-63FECFD1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745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444B-10D8-F5FA-693B-14D79F47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ABFEDA-DB79-FCA7-C3F5-E1E5E40B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QLoRA</a:t>
            </a:r>
            <a:endParaRPr lang="en-US" sz="4400" dirty="0"/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A5322AD3-BE8F-32CE-D1FD-E618C5AC1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222BB-9104-C444-3C07-49A37E2E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1818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A780-60B5-6F46-C384-15EE6376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FBCF29-EDFE-C245-9395-B9D10D61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31</a:t>
            </a:fld>
            <a:endParaRPr lang="en-US"/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03B8FF9-F264-DB85-6A4B-4FB6CA51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5" y="694652"/>
            <a:ext cx="9743090" cy="44862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87025C-FF42-91AF-62E0-4F6C60DB7952}"/>
              </a:ext>
            </a:extLst>
          </p:cNvPr>
          <p:cNvSpPr txBox="1"/>
          <p:nvPr/>
        </p:nvSpPr>
        <p:spPr>
          <a:xfrm>
            <a:off x="393290" y="5958879"/>
            <a:ext cx="10793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725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AF5E0-9D35-A4E5-A9B3-FF08BE84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AABEC-2332-8C68-78DC-726E8179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QLoRA</a:t>
            </a:r>
            <a:r>
              <a:rPr lang="fr-FR" sz="4400" dirty="0"/>
              <a:t> : </a:t>
            </a:r>
            <a:r>
              <a:rPr lang="fr-FR" sz="4400" dirty="0" err="1"/>
              <a:t>LoRA</a:t>
            </a:r>
            <a:r>
              <a:rPr lang="fr-FR" sz="4400" dirty="0"/>
              <a:t> + quantification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8B4B5-9900-CF9C-A4CF-2A642645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Innovations majeures :</a:t>
            </a:r>
          </a:p>
          <a:p>
            <a:pPr lvl="1"/>
            <a:r>
              <a:rPr lang="fr-FR" sz="2200" dirty="0" err="1"/>
              <a:t>Float</a:t>
            </a:r>
            <a:r>
              <a:rPr lang="fr-FR" sz="2200" dirty="0"/>
              <a:t> Normal 4 bits</a:t>
            </a:r>
          </a:p>
          <a:p>
            <a:pPr lvl="1"/>
            <a:r>
              <a:rPr lang="fr-FR" sz="2200" dirty="0"/>
              <a:t>Double quantification</a:t>
            </a:r>
          </a:p>
          <a:p>
            <a:pPr lvl="1"/>
            <a:r>
              <a:rPr lang="fr-FR" sz="2200" dirty="0"/>
              <a:t>Optimiseur de pages</a:t>
            </a:r>
          </a:p>
          <a:p>
            <a:r>
              <a:rPr lang="fr-FR" sz="2200" dirty="0"/>
              <a:t>Type de données de stockage en 4 bits</a:t>
            </a:r>
          </a:p>
          <a:p>
            <a:r>
              <a:rPr lang="fr-FR" sz="2200" dirty="0"/>
              <a:t>Type de données computationnel Bfloat16</a:t>
            </a:r>
          </a:p>
          <a:p>
            <a:r>
              <a:rPr lang="fr-FR" sz="2200" b="1" dirty="0"/>
              <a:t>Préservation des performances </a:t>
            </a:r>
            <a:r>
              <a:rPr lang="fr-FR" sz="2200" dirty="0"/>
              <a:t>comparées à un </a:t>
            </a:r>
            <a:r>
              <a:rPr lang="fr-FR" sz="2400" dirty="0"/>
              <a:t>modèle</a:t>
            </a:r>
            <a:r>
              <a:rPr lang="fr-FR" sz="2200" dirty="0"/>
              <a:t> entièrement fine-</a:t>
            </a:r>
            <a:r>
              <a:rPr lang="fr-FR" sz="2200" dirty="0" err="1"/>
              <a:t>tunée</a:t>
            </a:r>
            <a:r>
              <a:rPr lang="fr-FR" sz="2200" dirty="0"/>
              <a:t> en 16 bits.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A2C13-7E4A-4156-8E03-E2994454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0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CA72-2A7A-80BC-8626-A28B3084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9C22D-9AFA-DACE-41ED-E153E3D1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68" y="177924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/>
              <a:t>Quantification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53F63-A825-6F08-0C94-249C2A19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90" y="1253331"/>
            <a:ext cx="111866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1" dirty="0"/>
              <a:t>Exemple</a:t>
            </a:r>
            <a:r>
              <a:rPr lang="fr-FR" sz="2200" dirty="0"/>
              <a:t> : utiliser le Maximum Absolu (</a:t>
            </a:r>
            <a:r>
              <a:rPr lang="fr-FR" sz="2200" dirty="0" err="1"/>
              <a:t>absmax</a:t>
            </a:r>
            <a:r>
              <a:rPr lang="fr-FR" sz="2200" dirty="0"/>
              <a:t>) pour quantifier un tenseur 32 bits Point Flottant(FP32) en un tenseur Int8 avec une plage de valeurs [-127,127]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3FF38-7D9B-21B7-12CB-29CF1713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768" y="6356350"/>
            <a:ext cx="2743200" cy="365125"/>
          </a:xfrm>
        </p:spPr>
        <p:txBody>
          <a:bodyPr/>
          <a:lstStyle/>
          <a:p>
            <a:fld id="{92ABD5A5-44E5-4DFB-933C-AF97E3A1C6A5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2" descr="A Visual Guide to Quantization - by Maarten Grootendorst">
            <a:extLst>
              <a:ext uri="{FF2B5EF4-FFF2-40B4-BE49-F238E27FC236}">
                <a16:creationId xmlns:a16="http://schemas.microsoft.com/office/drawing/2014/main" id="{119EEE97-E94E-4C19-9D2A-579BEC1CD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21" y="2129191"/>
            <a:ext cx="9161204" cy="399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C40E506-6E6B-06E5-41F5-17BA403BE9A4}"/>
              </a:ext>
            </a:extLst>
          </p:cNvPr>
          <p:cNvSpPr txBox="1"/>
          <p:nvPr/>
        </p:nvSpPr>
        <p:spPr>
          <a:xfrm>
            <a:off x="543233" y="6356350"/>
            <a:ext cx="938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https://newsletter.maartengrootendorst.com/p/a-visual-guide-to-quantization</a:t>
            </a:r>
          </a:p>
        </p:txBody>
      </p:sp>
    </p:spTree>
    <p:extLst>
      <p:ext uri="{BB962C8B-B14F-4D97-AF65-F5344CB8AC3E}">
        <p14:creationId xmlns:p14="http://schemas.microsoft.com/office/powerpoint/2010/main" val="3216901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06BF8-E6FB-62BC-6261-F00EC358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7C4D5-4C00-E817-947D-8669E7E3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68" y="177924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/>
              <a:t>Quantification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51AB8E-0D60-BFA3-1B3E-531F6D2F0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68" y="1331706"/>
            <a:ext cx="11186652" cy="4351338"/>
          </a:xfrm>
        </p:spPr>
        <p:txBody>
          <a:bodyPr>
            <a:normAutofit/>
          </a:bodyPr>
          <a:lstStyle/>
          <a:p>
            <a:endParaRPr lang="fr-FR" sz="1600" dirty="0"/>
          </a:p>
          <a:p>
            <a:pPr marL="0" indent="0">
              <a:buNone/>
            </a:pPr>
            <a:r>
              <a:rPr lang="fr-FR" sz="2200" b="1" dirty="0"/>
              <a:t>Exemple</a:t>
            </a:r>
            <a:r>
              <a:rPr lang="fr-FR" sz="2200" dirty="0"/>
              <a:t> : utiliser le Maximum Absolu (</a:t>
            </a:r>
            <a:r>
              <a:rPr lang="fr-FR" sz="2200" dirty="0" err="1"/>
              <a:t>absmax</a:t>
            </a:r>
            <a:r>
              <a:rPr lang="fr-FR" sz="2200" dirty="0"/>
              <a:t>) pour quantifier un tenseur 32 bits Point Flottant(FP32) en un tenseur Int8 avec une plage de valeurs [-127,127]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BC43CA-76C6-7E37-550D-15D3AC1A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768" y="6356350"/>
            <a:ext cx="2743200" cy="365125"/>
          </a:xfrm>
        </p:spPr>
        <p:txBody>
          <a:bodyPr/>
          <a:lstStyle/>
          <a:p>
            <a:fld id="{92ABD5A5-44E5-4DFB-933C-AF97E3A1C6A5}" type="slidenum">
              <a:rPr lang="en-US" smtClean="0"/>
              <a:t>34</a:t>
            </a:fld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C560E23-3A21-ABCF-3109-C27688E3248B}"/>
              </a:ext>
            </a:extLst>
          </p:cNvPr>
          <p:cNvSpPr txBox="1">
            <a:spLocks/>
          </p:cNvSpPr>
          <p:nvPr/>
        </p:nvSpPr>
        <p:spPr>
          <a:xfrm>
            <a:off x="5799223" y="3428999"/>
            <a:ext cx="6623997" cy="225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800" dirty="0"/>
              <a:t>Par exemple, étant donné FP32 [1.2, -3.1, 0.8, 2.4, </a:t>
            </a:r>
            <a:r>
              <a:rPr lang="fr-FR" sz="1800" dirty="0">
                <a:solidFill>
                  <a:srgbClr val="FF0000"/>
                </a:solidFill>
              </a:rPr>
              <a:t>5.4</a:t>
            </a:r>
            <a:r>
              <a:rPr lang="fr-FR" sz="1800" dirty="0"/>
              <a:t>]</a:t>
            </a:r>
            <a:br>
              <a:rPr lang="fr-FR" sz="1800" dirty="0"/>
            </a:br>
            <a:r>
              <a:rPr lang="fr-FR" sz="1800" dirty="0"/>
              <a:t>Facteur d'échelle = 127 / </a:t>
            </a:r>
            <a:r>
              <a:rPr lang="fr-FR" sz="1800" dirty="0">
                <a:solidFill>
                  <a:srgbClr val="FF0000"/>
                </a:solidFill>
              </a:rPr>
              <a:t>5.4 </a:t>
            </a:r>
            <a:r>
              <a:rPr lang="fr-FR" sz="1800" dirty="0"/>
              <a:t>= 23.5 </a:t>
            </a:r>
            <a:r>
              <a:rPr lang="fr-FR" sz="1800" b="1" dirty="0"/>
              <a:t>(constante de quantification)</a:t>
            </a:r>
            <a:br>
              <a:rPr lang="fr-FR" sz="1800" dirty="0"/>
            </a:br>
            <a:r>
              <a:rPr lang="fr-FR" sz="1800" dirty="0"/>
              <a:t>Nouveau Int8L [28, -73, 19, 56, 127]</a:t>
            </a:r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6C72BE-ECC8-9126-BEDE-AB963818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5340"/>
            <a:ext cx="4195916" cy="16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17B8B6-2B1F-E757-B608-948F65EC8753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321496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DF380-C5D0-4DB2-AEF3-A3CAB35E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66A275-4BE9-C9E7-4F03-84715A5B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400" dirty="0"/>
              <a:t>Formation pratique et mise en œuvre</a:t>
            </a:r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2211F764-2A71-897D-2B99-8C47C0167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8FF72-4DF3-5E1B-9828-11C7B725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1493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ED2E-300F-5267-BEDA-DB57FE0B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35CE9-488E-A6B0-4FC8-C65696E4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Planning</a:t>
            </a:r>
            <a:endParaRPr lang="fr-FR" sz="4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21E9BF-C2D0-C24A-EA51-9F34AEB7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Fine-tuning de Llama2 sur un </a:t>
            </a:r>
            <a:r>
              <a:rPr lang="fr-FR" sz="2200" dirty="0" err="1"/>
              <a:t>dataset</a:t>
            </a:r>
            <a:r>
              <a:rPr lang="fr-FR" sz="2200" dirty="0"/>
              <a:t> personnalisé de </a:t>
            </a:r>
            <a:r>
              <a:rPr lang="fr-FR" sz="2200" dirty="0" err="1"/>
              <a:t>HuggingFace</a:t>
            </a:r>
            <a:r>
              <a:rPr lang="fr-FR" sz="2200" dirty="0"/>
              <a:t> en utilisant PEFT.</a:t>
            </a:r>
          </a:p>
          <a:p>
            <a:pPr lvl="1"/>
            <a:r>
              <a:rPr lang="fr-FR" sz="1800" dirty="0"/>
              <a:t>Code Python utilisant </a:t>
            </a:r>
            <a:r>
              <a:rPr lang="fr-FR" sz="1800" dirty="0" err="1"/>
              <a:t>HuggingFace</a:t>
            </a:r>
            <a:r>
              <a:rPr lang="fr-FR" sz="1800" dirty="0"/>
              <a:t> PEFT.</a:t>
            </a:r>
          </a:p>
          <a:p>
            <a:pPr lvl="1"/>
            <a:r>
              <a:rPr lang="fr-FR" sz="1800" dirty="0"/>
              <a:t>Sur Google </a:t>
            </a:r>
            <a:r>
              <a:rPr lang="fr-FR" sz="1800" dirty="0" err="1"/>
              <a:t>Colab</a:t>
            </a:r>
            <a:r>
              <a:rPr lang="fr-FR" sz="1800" dirty="0"/>
              <a:t>.</a:t>
            </a:r>
          </a:p>
          <a:p>
            <a:pPr lvl="1"/>
            <a:r>
              <a:rPr lang="fr-FR" sz="1800" dirty="0"/>
              <a:t>Exercice : refaire avec Mistral.</a:t>
            </a:r>
          </a:p>
          <a:p>
            <a:r>
              <a:rPr lang="fr-FR" sz="2200" dirty="0"/>
              <a:t>Fine-tuning de Roberta sur des données personnalisées pour l'analyse de sentiments.</a:t>
            </a:r>
          </a:p>
          <a:p>
            <a:pPr lvl="1"/>
            <a:r>
              <a:rPr lang="fr-FR" sz="1800" dirty="0"/>
              <a:t>Pas de code.</a:t>
            </a:r>
          </a:p>
          <a:p>
            <a:pPr lvl="1"/>
            <a:r>
              <a:rPr lang="fr-FR" sz="1800" dirty="0" err="1"/>
              <a:t>HuggingFace</a:t>
            </a:r>
            <a:r>
              <a:rPr lang="fr-FR" sz="1800" dirty="0"/>
              <a:t> </a:t>
            </a:r>
            <a:r>
              <a:rPr lang="fr-FR" sz="1800" dirty="0" err="1"/>
              <a:t>AutoTrain</a:t>
            </a:r>
            <a:r>
              <a:rPr lang="fr-FR" sz="1800" dirty="0"/>
              <a:t>.</a:t>
            </a:r>
          </a:p>
          <a:p>
            <a:r>
              <a:rPr lang="fr-FR" sz="2200" dirty="0"/>
              <a:t>Fine-tuning de Mistral pour écrire des fichiers Docker sur </a:t>
            </a:r>
            <a:r>
              <a:rPr lang="fr-FR" sz="2200" dirty="0" err="1"/>
              <a:t>Llama</a:t>
            </a:r>
            <a:r>
              <a:rPr lang="fr-FR" sz="2200" dirty="0"/>
              <a:t> </a:t>
            </a:r>
            <a:r>
              <a:rPr lang="fr-FR" sz="2200" dirty="0" err="1"/>
              <a:t>Factory</a:t>
            </a:r>
            <a:r>
              <a:rPr lang="fr-FR" sz="2200" dirty="0"/>
              <a:t>.</a:t>
            </a:r>
          </a:p>
          <a:p>
            <a:pPr lvl="1"/>
            <a:r>
              <a:rPr lang="fr-FR" sz="1800" dirty="0"/>
              <a:t>Pas de code.</a:t>
            </a:r>
          </a:p>
          <a:p>
            <a:pPr lvl="1"/>
            <a:r>
              <a:rPr lang="fr-FR" sz="1800" dirty="0"/>
              <a:t>Exercice : refaire pour Llama2.</a:t>
            </a:r>
            <a:endParaRPr lang="en-US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D1727E-6A5F-5E24-741C-A1EF1A00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0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9C64-3E5A-1E3F-7D59-7DE1B944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0DE9-FF0B-5A25-24D6-707093DB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Apprentissage </a:t>
            </a:r>
            <a:r>
              <a:rPr lang="en-US" dirty="0"/>
              <a:t>Zero/One/Few-shot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1226-5290-87FC-0E50-E7EAAC98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50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fr-FR" sz="2400" dirty="0"/>
              <a:t>Apprentissage </a:t>
            </a:r>
            <a:r>
              <a:rPr lang="fr-FR" sz="2400" dirty="0" err="1"/>
              <a:t>Zero</a:t>
            </a:r>
            <a:r>
              <a:rPr lang="fr-FR" sz="2400" dirty="0"/>
              <a:t>-shot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Signifie fournir un prompt qui ne fait pas partie des données d'entraînement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Exemple : poser des questions ouvertes au modèle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Apprentissage One/Few-shot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Fournir un ou quelques exemples dans le prompt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Exemple : demander au modèle de formater le texte en fournissant quelques exemples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CB8D-F25A-DDED-FF27-81E26DE8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A white logo on a blue background&#10;&#10;Description automatically generated">
            <a:extLst>
              <a:ext uri="{FF2B5EF4-FFF2-40B4-BE49-F238E27FC236}">
                <a16:creationId xmlns:a16="http://schemas.microsoft.com/office/drawing/2014/main" id="{48211387-E952-EEE7-226C-4BBE749C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2382" y="5294520"/>
            <a:ext cx="1206910" cy="120691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A73103-E538-3F01-7034-47590007EC90}"/>
              </a:ext>
            </a:extLst>
          </p:cNvPr>
          <p:cNvSpPr/>
          <p:nvPr/>
        </p:nvSpPr>
        <p:spPr>
          <a:xfrm>
            <a:off x="1995948" y="5294520"/>
            <a:ext cx="1976284" cy="1206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Q: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What is the title of this section?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7AEB44-11C6-FE7B-8453-B0E35393AB48}"/>
              </a:ext>
            </a:extLst>
          </p:cNvPr>
          <p:cNvSpPr/>
          <p:nvPr/>
        </p:nvSpPr>
        <p:spPr>
          <a:xfrm>
            <a:off x="7799442" y="5294520"/>
            <a:ext cx="1976284" cy="1206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R: Introduction to LLM fine-tuning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E8A82B-3CE1-52DA-1E91-82BDE4C22592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3972232" y="5897975"/>
            <a:ext cx="13101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DE2B58-F729-9477-0469-F728CCC4582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489292" y="5897975"/>
            <a:ext cx="13101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3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F26C-5CD3-BFB6-72B4-4CB035EE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80D-8EAB-C058-C771-ADB4F51B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9103" cy="1325563"/>
          </a:xfrm>
        </p:spPr>
        <p:txBody>
          <a:bodyPr/>
          <a:lstStyle/>
          <a:p>
            <a:r>
              <a:rPr lang="fr-FR" dirty="0"/>
              <a:t>Quand devez-vous faire le fine-tuning?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DDF3A-B4F0-E6BA-F742-06720ACD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Prompt engineering n'a pas fonctionné.</a:t>
            </a:r>
          </a:p>
          <a:p>
            <a:r>
              <a:rPr lang="fr-FR" dirty="0"/>
              <a:t>La génération augmentée par récupération (RAG) n'a pas fonctionné.</a:t>
            </a:r>
          </a:p>
          <a:p>
            <a:r>
              <a:rPr lang="fr-FR" dirty="0"/>
              <a:t>Des données hautement </a:t>
            </a:r>
            <a:r>
              <a:rPr lang="fr-FR" b="1" dirty="0"/>
              <a:t>qualitatives</a:t>
            </a:r>
            <a:r>
              <a:rPr lang="fr-FR" dirty="0"/>
              <a:t> pour l'entraînement sont disponibles.</a:t>
            </a:r>
          </a:p>
          <a:p>
            <a:r>
              <a:rPr lang="fr-FR" dirty="0"/>
              <a:t>Le coût n'est pas un problème.</a:t>
            </a:r>
          </a:p>
          <a:p>
            <a:r>
              <a:rPr lang="fr-FR" dirty="0"/>
              <a:t>Il est clair comment évaluer le résultat.</a:t>
            </a:r>
          </a:p>
          <a:p>
            <a:r>
              <a:rPr lang="fr-FR" dirty="0"/>
              <a:t>En savoir plus :</a:t>
            </a:r>
          </a:p>
          <a:p>
            <a:pPr lvl="1"/>
            <a:r>
              <a:rPr lang="en-US" dirty="0">
                <a:hlinkClick r:id="rId2"/>
              </a:rPr>
              <a:t>https://learn.microsoft.com/en-us/azure/ai-services/openai/concepts/fine-tuning-considerations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https://platform.openai.com/docs/guides/fine-tuning/when-to-use-fine-tuning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AB2A4-D8C0-0966-EA12-10721102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5CF4F-0071-5A89-8AEC-B464AD49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B6E3-B1AF-3CC4-13E5-15D876D6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Qu'est-ce que le </a:t>
            </a:r>
            <a:r>
              <a:rPr lang="en-US" dirty="0"/>
              <a:t>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1187-02D6-A98B-2ABC-7FA50375B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le </a:t>
            </a:r>
            <a:r>
              <a:rPr lang="fr-FR" b="1" dirty="0"/>
              <a:t>fine-tuning</a:t>
            </a:r>
            <a:r>
              <a:rPr lang="fr-FR" dirty="0"/>
              <a:t> est une approche de l'apprentissage par transfert dans laquelle </a:t>
            </a:r>
            <a:r>
              <a:rPr lang="fr-FR" b="1" dirty="0"/>
              <a:t>les poids d'un modèle pré-entraîné</a:t>
            </a:r>
            <a:r>
              <a:rPr lang="fr-FR" dirty="0"/>
              <a:t> sont ajustés sur </a:t>
            </a:r>
            <a:r>
              <a:rPr lang="fr-FR" b="1" dirty="0"/>
              <a:t>de nouvelles données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https://en.wikipedia.org/wiki/Fine-tuning_(deep_learning)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89ACE-1C49-BA3B-63B0-FC6EB87B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6</a:t>
            </a:fld>
            <a:endParaRPr lang="en-US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6C41605-0A1F-3580-43F2-B17F4385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90688"/>
            <a:ext cx="914400" cy="914400"/>
          </a:xfrm>
          <a:prstGeom prst="rect">
            <a:avLst/>
          </a:prstGeom>
        </p:spPr>
      </p:pic>
      <p:pic>
        <p:nvPicPr>
          <p:cNvPr id="9" name="Graphic 8" descr="Open quotation mark with solid fill">
            <a:extLst>
              <a:ext uri="{FF2B5EF4-FFF2-40B4-BE49-F238E27FC236}">
                <a16:creationId xmlns:a16="http://schemas.microsoft.com/office/drawing/2014/main" id="{151F22E3-2976-7902-B25A-7204866EB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277600" y="1643756"/>
            <a:ext cx="914400" cy="914400"/>
          </a:xfrm>
          <a:prstGeom prst="rect">
            <a:avLst/>
          </a:prstGeom>
        </p:spPr>
      </p:pic>
      <p:pic>
        <p:nvPicPr>
          <p:cNvPr id="12" name="Picture 11" descr="A group of circles on a black background&#10;&#10;Description automatically generated">
            <a:extLst>
              <a:ext uri="{FF2B5EF4-FFF2-40B4-BE49-F238E27FC236}">
                <a16:creationId xmlns:a16="http://schemas.microsoft.com/office/drawing/2014/main" id="{D8CD14B2-4301-7619-FAD9-DFD587513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72219" y="3429000"/>
            <a:ext cx="4519281" cy="3012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770226-AEE8-F255-0162-DBE44EC1E086}"/>
              </a:ext>
            </a:extLst>
          </p:cNvPr>
          <p:cNvSpPr txBox="1"/>
          <p:nvPr/>
        </p:nvSpPr>
        <p:spPr>
          <a:xfrm>
            <a:off x="4310173" y="6410198"/>
            <a:ext cx="4519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anthrowiki.at/Neuronales_Netz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6061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5C65C-F18C-1EBA-0576-6D19D2DF4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EAA1DA-1CB1-AE24-F961-5F215EDE6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" t="2545" r="4883" b="364"/>
          <a:stretch/>
        </p:blipFill>
        <p:spPr>
          <a:xfrm>
            <a:off x="7479890" y="1391009"/>
            <a:ext cx="4473677" cy="2664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9E8B6-280E-6F02-FED0-C2E9467E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/>
              <a:t>Impact du fine-tuning sur le modèle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AC882-D01A-2B54-6D92-AB3CA856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0C4B2-7299-5478-1B01-9ABE553B7F15}"/>
              </a:ext>
            </a:extLst>
          </p:cNvPr>
          <p:cNvSpPr txBox="1">
            <a:spLocks/>
          </p:cNvSpPr>
          <p:nvPr/>
        </p:nvSpPr>
        <p:spPr>
          <a:xfrm>
            <a:off x="963561" y="1779178"/>
            <a:ext cx="10990006" cy="4277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D6001C"/>
              </a:buClr>
            </a:pPr>
            <a:r>
              <a:rPr lang="fr-FR" sz="2000" b="1" dirty="0">
                <a:solidFill>
                  <a:schemeClr val="tx1"/>
                </a:solidFill>
              </a:rPr>
              <a:t>Changement de comportement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Répondre de manière plus </a:t>
            </a:r>
            <a:r>
              <a:rPr lang="fr-FR" sz="1800" b="1" dirty="0">
                <a:solidFill>
                  <a:schemeClr val="tx1"/>
                </a:solidFill>
              </a:rPr>
              <a:t>logique et cohérente.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Se spécialiser sur un sujet précis, comme la modération.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étendre les compétences du modèle, comme mieux dialoguer.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tx1"/>
              </a:solidFill>
            </a:endParaRP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tx1"/>
              </a:solidFill>
            </a:endParaRP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tx1"/>
              </a:solidFill>
            </a:endParaRPr>
          </a:p>
          <a:p>
            <a:pPr algn="l">
              <a:buClr>
                <a:srgbClr val="D6001C"/>
              </a:buClr>
            </a:pPr>
            <a:r>
              <a:rPr lang="fr-FR" sz="2000" b="1" dirty="0">
                <a:solidFill>
                  <a:schemeClr val="tx1"/>
                </a:solidFill>
              </a:rPr>
              <a:t>Acquisition de nouvelles connaissances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Apprendre des informations spécifiques sur </a:t>
            </a:r>
            <a:r>
              <a:rPr lang="fr-FR" sz="1800" b="1" dirty="0">
                <a:solidFill>
                  <a:schemeClr val="tx1"/>
                </a:solidFill>
              </a:rPr>
              <a:t>un sujet donné</a:t>
            </a:r>
            <a:r>
              <a:rPr lang="fr-FR" sz="1800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</a:rPr>
              <a:t>Permet </a:t>
            </a:r>
            <a:r>
              <a:rPr lang="fr-FR" sz="1800" b="1" dirty="0">
                <a:solidFill>
                  <a:schemeClr val="tx1"/>
                </a:solidFill>
              </a:rPr>
              <a:t>de corriger des erreurs ou informations obsolètes </a:t>
            </a:r>
            <a:r>
              <a:rPr lang="fr-FR" sz="1800" dirty="0">
                <a:solidFill>
                  <a:schemeClr val="tx1"/>
                </a:solidFill>
              </a:rPr>
              <a:t>déjà présentes dans le modèle.</a:t>
            </a:r>
          </a:p>
          <a:p>
            <a:pPr marL="285750" indent="-285750" algn="l">
              <a:buClr>
                <a:srgbClr val="D6001C"/>
              </a:buClr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tx1"/>
                </a:solidFill>
              </a:rPr>
              <a:t>Réduction des hallucinations </a:t>
            </a:r>
            <a:r>
              <a:rPr lang="fr-FR" sz="1800" dirty="0">
                <a:solidFill>
                  <a:schemeClr val="tx1"/>
                </a:solidFill>
              </a:rPr>
              <a:t>: le modèle fait moins d’erreurs en inventant des faits.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6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9A6A72-05CE-D814-FE03-7CC42A73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40BD-8DCA-6167-2268-ADE96553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8F92F8-D8AB-D8D7-3221-A19C969625AF}"/>
              </a:ext>
            </a:extLst>
          </p:cNvPr>
          <p:cNvSpPr txBox="1">
            <a:spLocks/>
          </p:cNvSpPr>
          <p:nvPr/>
        </p:nvSpPr>
        <p:spPr>
          <a:xfrm>
            <a:off x="594874" y="1515005"/>
            <a:ext cx="11498803" cy="5342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tx1"/>
                </a:solidFill>
                <a:ea typeface="+mn-lt"/>
                <a:cs typeface="+mn-lt"/>
              </a:rPr>
              <a:t>Instruction fine-tuning: training LLMs on a dataset consisting of instruction, output pairs in a supervised fashion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tx1"/>
                </a:solidFill>
                <a:ea typeface="+mn-lt"/>
                <a:cs typeface="+mn-lt"/>
              </a:rPr>
              <a:t>Bridges the gap between the next-word prediction objective of LLMs and the users' objective of having LLMs adhere to human instructions.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200" dirty="0">
              <a:ea typeface="+mn-lt"/>
              <a:cs typeface="+mn-lt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 Instruction following datasets:</a:t>
            </a:r>
            <a:endParaRPr kumimoji="0" lang="e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FAQ's</a:t>
            </a: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Support Conversation</a:t>
            </a: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 Messages</a:t>
            </a:r>
          </a:p>
          <a:p>
            <a:pPr lvl="1" algn="just">
              <a:lnSpc>
                <a:spcPct val="150000"/>
              </a:lnSpc>
            </a:pPr>
            <a:endParaRPr lang="en" sz="2200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Clr>
                <a:srgbClr val="D6001C"/>
              </a:buClr>
              <a:buFont typeface="Wingdings" panose="020B0604020202020204" pitchFamily="34" charset="0"/>
              <a:buChar char="§"/>
            </a:pPr>
            <a:endParaRPr lang="en" sz="2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9B6B58-E11F-49DC-ACA2-203F33EAA2B0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2" name="Picture 3" descr="A blue circle with white outline of a chat bubble&#10;&#10;Description automatically generated">
            <a:extLst>
              <a:ext uri="{FF2B5EF4-FFF2-40B4-BE49-F238E27FC236}">
                <a16:creationId xmlns:a16="http://schemas.microsoft.com/office/drawing/2014/main" id="{62F8A177-D0DB-4A30-719F-809EFCF7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86502"/>
            <a:ext cx="2324701" cy="2026972"/>
          </a:xfrm>
          <a:prstGeom prst="rect">
            <a:avLst/>
          </a:prstGeom>
        </p:spPr>
      </p:pic>
      <p:pic>
        <p:nvPicPr>
          <p:cNvPr id="13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00A6CB4-1A0E-A97D-3A93-9973C0A87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1" r="16917" b="2193"/>
          <a:stretch/>
        </p:blipFill>
        <p:spPr>
          <a:xfrm>
            <a:off x="9129974" y="3839174"/>
            <a:ext cx="2304217" cy="2438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5403-C826-1C7C-4330-8FD2C7CC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4" y="365125"/>
            <a:ext cx="10515600" cy="1325563"/>
          </a:xfrm>
        </p:spPr>
        <p:txBody>
          <a:bodyPr/>
          <a:lstStyle/>
          <a:p>
            <a:r>
              <a:rPr lang="en-US" dirty="0">
                <a:cs typeface="Arial"/>
              </a:rPr>
              <a:t>Example: Instruction Finetuning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6F59C35B-A4A6-A311-856C-F83AD47F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fr-FR" sz="3600" dirty="0"/>
              <a:t>Différence entre le pré-entraînement et </a:t>
            </a:r>
            <a:r>
              <a:rPr lang="en-US" sz="3600" dirty="0"/>
              <a:t>le fine-tuning 1/2</a:t>
            </a:r>
          </a:p>
        </p:txBody>
      </p:sp>
      <p:graphicFrame>
        <p:nvGraphicFramePr>
          <p:cNvPr id="51" name="Content Placeholder 50">
            <a:extLst>
              <a:ext uri="{FF2B5EF4-FFF2-40B4-BE49-F238E27FC236}">
                <a16:creationId xmlns:a16="http://schemas.microsoft.com/office/drawing/2014/main" id="{763535F5-EB57-C09B-0AFB-A020B2CD2D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1808091"/>
              </p:ext>
            </p:extLst>
          </p:nvPr>
        </p:nvGraphicFramePr>
        <p:xfrm>
          <a:off x="838200" y="1825625"/>
          <a:ext cx="5257800" cy="266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2518531736"/>
                    </a:ext>
                  </a:extLst>
                </a:gridCol>
                <a:gridCol w="1877961">
                  <a:extLst>
                    <a:ext uri="{9D8B030D-6E8A-4147-A177-3AD203B41FA5}">
                      <a16:colId xmlns:a16="http://schemas.microsoft.com/office/drawing/2014/main" val="216915930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99389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Pré-entrainement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0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Temps d'entraînement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Semaines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Heures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0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Milliers</a:t>
                      </a:r>
                      <a:r>
                        <a:rPr lang="en-US" dirty="0"/>
                        <a:t> de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Un ou quelques </a:t>
                      </a:r>
                      <a:r>
                        <a:rPr lang="fr-FR" dirty="0" err="1"/>
                        <a:t>GPUs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Terabytes </a:t>
                      </a:r>
                      <a:br>
                        <a:rPr lang="en-US" dirty="0"/>
                      </a:br>
                      <a:r>
                        <a:rPr lang="en-US" dirty="0"/>
                        <a:t>(e.g., </a:t>
                      </a:r>
                      <a:r>
                        <a:rPr lang="en-US" dirty="0">
                          <a:hlinkClick r:id="rId3"/>
                        </a:rPr>
                        <a:t>C4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linkClick r:id="rId4"/>
                        </a:rPr>
                        <a:t>Pile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100-1000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1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M</a:t>
                      </a:r>
                      <a:r>
                        <a:rPr lang="fr-FR" dirty="0" err="1"/>
                        <a:t>illions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C</a:t>
                      </a:r>
                      <a:r>
                        <a:rPr lang="fr-FR" dirty="0" err="1"/>
                        <a:t>entaines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5870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5CAF8-A710-B747-F168-6EBD191E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51546"/>
            <a:ext cx="2743200" cy="365125"/>
          </a:xfrm>
        </p:spPr>
        <p:txBody>
          <a:bodyPr/>
          <a:lstStyle/>
          <a:p>
            <a:fld id="{92ABD5A5-44E5-4DFB-933C-AF97E3A1C6A5}" type="slidenum">
              <a:rPr lang="en-US" smtClean="0"/>
              <a:t>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123959-059C-3610-A665-15A4992C8A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377091" y="2977787"/>
            <a:ext cx="115036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37E8AA-5C2F-18D6-5AC8-0039F0DE5458}"/>
              </a:ext>
            </a:extLst>
          </p:cNvPr>
          <p:cNvSpPr/>
          <p:nvPr/>
        </p:nvSpPr>
        <p:spPr>
          <a:xfrm>
            <a:off x="6813761" y="2374339"/>
            <a:ext cx="1563330" cy="12068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onsolas" panose="020B0609020204030204" pitchFamily="49" charset="0"/>
              </a:rPr>
              <a:t>LLM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5F278-73E4-2944-1DC9-6426B388ED07}"/>
              </a:ext>
            </a:extLst>
          </p:cNvPr>
          <p:cNvSpPr txBox="1"/>
          <p:nvPr/>
        </p:nvSpPr>
        <p:spPr>
          <a:xfrm>
            <a:off x="6469636" y="1879063"/>
            <a:ext cx="22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Pré-entrainement</a:t>
            </a:r>
          </a:p>
        </p:txBody>
      </p:sp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175010C6-8B5D-2D48-BF30-2DC2EC311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41464" y="4246520"/>
            <a:ext cx="1107923" cy="116813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35196-E057-21D5-AE97-0A5791F012B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7595426" y="3581235"/>
            <a:ext cx="0" cy="6652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6CD32-3302-794B-8627-BF009F11D65B}"/>
              </a:ext>
            </a:extLst>
          </p:cNvPr>
          <p:cNvSpPr/>
          <p:nvPr/>
        </p:nvSpPr>
        <p:spPr>
          <a:xfrm>
            <a:off x="9527458" y="2374339"/>
            <a:ext cx="1563329" cy="12068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LLM</a:t>
            </a:r>
          </a:p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fr-FR" sz="1400" dirty="0">
                <a:latin typeface="Consolas" panose="020B0609020204030204" pitchFamily="49" charset="0"/>
              </a:rPr>
              <a:t>é</a:t>
            </a:r>
            <a:r>
              <a:rPr lang="en-US" sz="1400" dirty="0">
                <a:latin typeface="Consolas" panose="020B0609020204030204" pitchFamily="49" charset="0"/>
              </a:rPr>
              <a:t>-entrain</a:t>
            </a:r>
            <a:r>
              <a:rPr lang="fr-FR" sz="1400" dirty="0">
                <a:latin typeface="Consolas" panose="020B0609020204030204" pitchFamily="49" charset="0"/>
              </a:rPr>
              <a:t>é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7" name="Picture 16" descr="A white paper with black lines&#10;&#10;Description automatically generated">
            <a:extLst>
              <a:ext uri="{FF2B5EF4-FFF2-40B4-BE49-F238E27FC236}">
                <a16:creationId xmlns:a16="http://schemas.microsoft.com/office/drawing/2014/main" id="{07212E30-15D7-C326-B60B-A1D812831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45445" y="4103892"/>
            <a:ext cx="1327355" cy="13107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6904FC-0521-C8DF-A84A-0A3F54FCE9D3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10309123" y="3581235"/>
            <a:ext cx="0" cy="5226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5536DC-8F6F-C6DB-9EDF-9932F5CCF4DE}"/>
              </a:ext>
            </a:extLst>
          </p:cNvPr>
          <p:cNvSpPr txBox="1"/>
          <p:nvPr/>
        </p:nvSpPr>
        <p:spPr>
          <a:xfrm>
            <a:off x="9537290" y="1879063"/>
            <a:ext cx="156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Fine-tuning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D3DF59-DEF1-5DA3-E486-C68851ED15FA}"/>
              </a:ext>
            </a:extLst>
          </p:cNvPr>
          <p:cNvSpPr txBox="1"/>
          <p:nvPr/>
        </p:nvSpPr>
        <p:spPr>
          <a:xfrm>
            <a:off x="6575330" y="5479775"/>
            <a:ext cx="214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vastes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beaucoup de puissance de calcul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98CED-0931-EA33-B341-7808C1C4D025}"/>
              </a:ext>
            </a:extLst>
          </p:cNvPr>
          <p:cNvSpPr txBox="1"/>
          <p:nvPr/>
        </p:nvSpPr>
        <p:spPr>
          <a:xfrm>
            <a:off x="9395953" y="5475647"/>
            <a:ext cx="1826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Petit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un ou quelques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GPUs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4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1925</Words>
  <Application>Microsoft Office PowerPoint</Application>
  <PresentationFormat>Grand écran</PresentationFormat>
  <Paragraphs>325</Paragraphs>
  <Slides>36</Slides>
  <Notes>7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Wingdings</vt:lpstr>
      <vt:lpstr>Office Theme</vt:lpstr>
      <vt:lpstr>Fine-tuning de Large Language Models</vt:lpstr>
      <vt:lpstr>Agenda</vt:lpstr>
      <vt:lpstr>Introduction au fine-tuning des LLMs</vt:lpstr>
      <vt:lpstr>Apprentissage Zero/One/Few-shot</vt:lpstr>
      <vt:lpstr>Quand devez-vous faire le fine-tuning?</vt:lpstr>
      <vt:lpstr>Qu'est-ce que le fine-tuning?</vt:lpstr>
      <vt:lpstr>Impact du fine-tuning sur le modèle</vt:lpstr>
      <vt:lpstr>Example: Instruction Finetuning</vt:lpstr>
      <vt:lpstr>Différence entre le pré-entraînement et le fine-tuning 1/2</vt:lpstr>
      <vt:lpstr>Présentation PowerPoint</vt:lpstr>
      <vt:lpstr>Différence entre le pré-entraînement et le fine-tuning 2/2</vt:lpstr>
      <vt:lpstr>LLMs open-source pré-entrainés</vt:lpstr>
      <vt:lpstr>Bibliothèques pour le fine-tuning</vt:lpstr>
      <vt:lpstr>Fine-tuning supervisé dans le cloud</vt:lpstr>
      <vt:lpstr>Matériel pour les besoins industriels</vt:lpstr>
      <vt:lpstr>Dataset preparation</vt:lpstr>
      <vt:lpstr>Méthodes de fine-tuning</vt:lpstr>
      <vt:lpstr>Full Fine-Tuning est coûteux</vt:lpstr>
      <vt:lpstr>Parameter Efficient Fine-tuning (PEFT)</vt:lpstr>
      <vt:lpstr>Parameter Efficient Fine-tuning (PEFT)</vt:lpstr>
      <vt:lpstr>Parameter Efficient Fine-tuning (PEFT)</vt:lpstr>
      <vt:lpstr>LoRA et QLoRA pour la sélection des coefficients</vt:lpstr>
      <vt:lpstr>LoRA</vt:lpstr>
      <vt:lpstr>Présentation PowerPoint</vt:lpstr>
      <vt:lpstr>LoRA: Low Rank Adaptation</vt:lpstr>
      <vt:lpstr>LoRA: Low Rank Adaptation</vt:lpstr>
      <vt:lpstr>LoRA: Low Rank Adaptation</vt:lpstr>
      <vt:lpstr>LoRA: Low Rank Adaptation</vt:lpstr>
      <vt:lpstr>LoRA</vt:lpstr>
      <vt:lpstr>QLoRA</vt:lpstr>
      <vt:lpstr>Présentation PowerPoint</vt:lpstr>
      <vt:lpstr>QLoRA : LoRA + quantification du modèle</vt:lpstr>
      <vt:lpstr>Quantification du modèle</vt:lpstr>
      <vt:lpstr>Quantification du modèle</vt:lpstr>
      <vt:lpstr>Formation pratique et mise en œuvre</vt:lpstr>
      <vt:lpstr>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Fine-tuning Large Language Model</dc:title>
  <dc:creator>Dmitry Balabka</dc:creator>
  <cp:lastModifiedBy>Hashem Ghanem</cp:lastModifiedBy>
  <cp:revision>12</cp:revision>
  <dcterms:created xsi:type="dcterms:W3CDTF">2024-02-22T15:21:06Z</dcterms:created>
  <dcterms:modified xsi:type="dcterms:W3CDTF">2025-01-05T23:17:10Z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a508f1f-9d44-42cd-8a20-925c1afed930_Enabled">
    <vt:lpwstr>true</vt:lpwstr>
  </property>
  <property fmtid="{D5CDD505-2E9C-101B-9397-08002B2CF9AE}" pid="3" name="MSIP_Label_4a508f1f-9d44-42cd-8a20-925c1afed930_SetDate">
    <vt:lpwstr>2024-12-28T17:51:09Z</vt:lpwstr>
  </property>
  <property fmtid="{D5CDD505-2E9C-101B-9397-08002B2CF9AE}" pid="4" name="MSIP_Label_4a508f1f-9d44-42cd-8a20-925c1afed930_Method">
    <vt:lpwstr>Standard</vt:lpwstr>
  </property>
  <property fmtid="{D5CDD505-2E9C-101B-9397-08002B2CF9AE}" pid="5" name="MSIP_Label_4a508f1f-9d44-42cd-8a20-925c1afed930_Name">
    <vt:lpwstr>Expleo Public</vt:lpwstr>
  </property>
  <property fmtid="{D5CDD505-2E9C-101B-9397-08002B2CF9AE}" pid="6" name="MSIP_Label_4a508f1f-9d44-42cd-8a20-925c1afed930_SiteId">
    <vt:lpwstr>3b0e7247-e0d5-44bf-8ed1-d01b18d16ca2</vt:lpwstr>
  </property>
  <property fmtid="{D5CDD505-2E9C-101B-9397-08002B2CF9AE}" pid="7" name="MSIP_Label_4a508f1f-9d44-42cd-8a20-925c1afed930_ActionId">
    <vt:lpwstr>55fc052c-b104-451a-863b-2e8986ef209a</vt:lpwstr>
  </property>
  <property fmtid="{D5CDD505-2E9C-101B-9397-08002B2CF9AE}" pid="8" name="MSIP_Label_4a508f1f-9d44-42cd-8a20-925c1afed930_ContentBits">
    <vt:lpwstr>0</vt:lpwstr>
  </property>
</Properties>
</file>